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4"/>
    <p:sldMasterId id="2147483700" r:id="rId5"/>
  </p:sldMasterIdLst>
  <p:notesMasterIdLst>
    <p:notesMasterId r:id="rId30"/>
  </p:notesMasterIdLst>
  <p:handoutMasterIdLst>
    <p:handoutMasterId r:id="rId31"/>
  </p:handoutMasterIdLst>
  <p:sldIdLst>
    <p:sldId id="405" r:id="rId6"/>
    <p:sldId id="390" r:id="rId7"/>
    <p:sldId id="398" r:id="rId8"/>
    <p:sldId id="400" r:id="rId9"/>
    <p:sldId id="413" r:id="rId10"/>
    <p:sldId id="353" r:id="rId11"/>
    <p:sldId id="414" r:id="rId12"/>
    <p:sldId id="415" r:id="rId13"/>
    <p:sldId id="416" r:id="rId14"/>
    <p:sldId id="417" r:id="rId15"/>
    <p:sldId id="419" r:id="rId16"/>
    <p:sldId id="394" r:id="rId17"/>
    <p:sldId id="401" r:id="rId18"/>
    <p:sldId id="422" r:id="rId19"/>
    <p:sldId id="420" r:id="rId20"/>
    <p:sldId id="421" r:id="rId21"/>
    <p:sldId id="403" r:id="rId22"/>
    <p:sldId id="395" r:id="rId23"/>
    <p:sldId id="408" r:id="rId24"/>
    <p:sldId id="410" r:id="rId25"/>
    <p:sldId id="411" r:id="rId26"/>
    <p:sldId id="396" r:id="rId27"/>
    <p:sldId id="409" r:id="rId28"/>
    <p:sldId id="324" r:id="rId29"/>
  </p:sldIdLst>
  <p:sldSz cx="9144000" cy="6858000" type="screen4x3"/>
  <p:notesSz cx="7010400" cy="9296400"/>
  <p:embeddedFontLst>
    <p:embeddedFont>
      <p:font typeface="Calibri" panose="020F0502020204030204" pitchFamily="34" charset="0"/>
      <p:regular r:id="rId32"/>
      <p:bold r:id="rId33"/>
      <p:italic r:id="rId34"/>
      <p:boldItalic r:id="rId35"/>
    </p:embeddedFont>
    <p:embeddedFont>
      <p:font typeface="Myriad Web Pro" panose="020B0604020202020204" charset="0"/>
      <p:regular r:id="rId36"/>
      <p:bold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qt1" initials="j" lastIdx="8" clrIdx="0"/>
  <p:cmAuthor id="1" name="ecq5" initials="srs" lastIdx="1" clrIdx="1"/>
  <p:cmAuthor id="2" name="Pam Wyton" initials="pd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000"/>
    <a:srgbClr val="FFCC00"/>
    <a:srgbClr val="005DAA"/>
    <a:srgbClr val="476751"/>
    <a:srgbClr val="76AE99"/>
    <a:srgbClr val="005984"/>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34" autoAdjust="0"/>
    <p:restoredTop sz="82016" autoAdjust="0"/>
  </p:normalViewPr>
  <p:slideViewPr>
    <p:cSldViewPr>
      <p:cViewPr>
        <p:scale>
          <a:sx n="66" d="100"/>
          <a:sy n="66" d="100"/>
        </p:scale>
        <p:origin x="-101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96" d="100"/>
          <a:sy n="96" d="100"/>
        </p:scale>
        <p:origin x="-355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AE29C51C-5995-46AD-8FFB-781BC5A18C74}" type="datetimeFigureOut">
              <a:rPr lang="en-US" smtClean="0"/>
              <a:pPr/>
              <a:t>7/21/2016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4FDE9523-5B59-4E2C-B09B-C8176BB63D1C}" type="slidenum">
              <a:rPr lang="en-US" smtClean="0"/>
              <a:pPr/>
              <a:t>‹#›</a:t>
            </a:fld>
            <a:endParaRPr lang="en-US" dirty="0"/>
          </a:p>
        </p:txBody>
      </p:sp>
    </p:spTree>
    <p:extLst>
      <p:ext uri="{BB962C8B-B14F-4D97-AF65-F5344CB8AC3E}">
        <p14:creationId xmlns:p14="http://schemas.microsoft.com/office/powerpoint/2010/main" val="2869818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416" cy="464343"/>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idx="1"/>
          </p:nvPr>
        </p:nvSpPr>
        <p:spPr>
          <a:xfrm>
            <a:off x="3971393" y="2"/>
            <a:ext cx="3037416" cy="464343"/>
          </a:xfrm>
          <a:prstGeom prst="rect">
            <a:avLst/>
          </a:prstGeom>
        </p:spPr>
        <p:txBody>
          <a:bodyPr vert="horz" lIns="91614" tIns="45807" rIns="91614" bIns="45807" rtlCol="0"/>
          <a:lstStyle>
            <a:lvl1pPr algn="r">
              <a:defRPr sz="1200"/>
            </a:lvl1pPr>
          </a:lstStyle>
          <a:p>
            <a:fld id="{600C0886-FA58-4756-96CA-66563B4D0F6B}" type="datetimeFigureOut">
              <a:rPr lang="en-US" smtClean="0"/>
              <a:pPr/>
              <a:t>7/21/2016</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dirty="0"/>
          </a:p>
        </p:txBody>
      </p:sp>
      <p:sp>
        <p:nvSpPr>
          <p:cNvPr id="5" name="Notes Placeholder 4"/>
          <p:cNvSpPr>
            <a:spLocks noGrp="1"/>
          </p:cNvSpPr>
          <p:nvPr>
            <p:ph type="body" sz="quarter" idx="3"/>
          </p:nvPr>
        </p:nvSpPr>
        <p:spPr>
          <a:xfrm>
            <a:off x="701678" y="4416031"/>
            <a:ext cx="5607047" cy="4183857"/>
          </a:xfrm>
          <a:prstGeom prst="rect">
            <a:avLst/>
          </a:prstGeom>
        </p:spPr>
        <p:txBody>
          <a:bodyPr vert="horz" lIns="91614" tIns="45807" rIns="91614" bIns="458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9"/>
            <a:ext cx="3037416" cy="464343"/>
          </a:xfrm>
          <a:prstGeom prst="rect">
            <a:avLst/>
          </a:prstGeom>
        </p:spPr>
        <p:txBody>
          <a:bodyPr vert="horz" lIns="91614" tIns="45807" rIns="91614" bIns="458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93" y="8830469"/>
            <a:ext cx="3037416" cy="464343"/>
          </a:xfrm>
          <a:prstGeom prst="rect">
            <a:avLst/>
          </a:prstGeom>
        </p:spPr>
        <p:txBody>
          <a:bodyPr vert="horz" lIns="91614" tIns="45807" rIns="91614" bIns="45807" rtlCol="0" anchor="b"/>
          <a:lstStyle>
            <a:lvl1pPr algn="r">
              <a:defRPr sz="1200"/>
            </a:lvl1pPr>
          </a:lstStyle>
          <a:p>
            <a:fld id="{C88864C7-F504-493A-8E81-D875523E8477}" type="slidenum">
              <a:rPr lang="en-US" smtClean="0"/>
              <a:pPr/>
              <a:t>‹#›</a:t>
            </a:fld>
            <a:endParaRPr lang="en-US" dirty="0"/>
          </a:p>
        </p:txBody>
      </p:sp>
    </p:spTree>
    <p:extLst>
      <p:ext uri="{BB962C8B-B14F-4D97-AF65-F5344CB8AC3E}">
        <p14:creationId xmlns:p14="http://schemas.microsoft.com/office/powerpoint/2010/main" val="40566282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4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88864C7-F504-493A-8E81-D875523E8477}" type="slidenum">
              <a:rPr lang="en-US" smtClean="0"/>
              <a:pPr/>
              <a:t>6</a:t>
            </a:fld>
            <a:endParaRPr lang="en-US" dirty="0"/>
          </a:p>
        </p:txBody>
      </p:sp>
    </p:spTree>
    <p:extLst>
      <p:ext uri="{BB962C8B-B14F-4D97-AF65-F5344CB8AC3E}">
        <p14:creationId xmlns:p14="http://schemas.microsoft.com/office/powerpoint/2010/main" val="47145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7363A50E-34D1-4BAF-ADDC-3C763C718C69}"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Agency for Toxic Substances and Disease Registry</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Division Name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696200" cy="1143000"/>
          </a:xfrm>
          <a:prstGeom prst="rect">
            <a:avLst/>
          </a:prstGeo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016000" y="2055813"/>
            <a:ext cx="7467600" cy="3430587"/>
          </a:xfrm>
          <a:prstGeom prst="rect">
            <a:avLst/>
          </a:prstGeom>
        </p:spPr>
        <p:txBody>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3" name="Picture 4" descr="Copy of ATSDR-HHS Logo"/>
          <p:cNvPicPr>
            <a:picLocks noChangeAspect="1" noChangeArrowheads="1"/>
          </p:cNvPicPr>
          <p:nvPr userDrawn="1"/>
        </p:nvPicPr>
        <p:blipFill>
          <a:blip r:embed="rId2" cstate="print"/>
          <a:srcRect/>
          <a:stretch>
            <a:fillRect/>
          </a:stretch>
        </p:blipFill>
        <p:spPr bwMode="auto">
          <a:xfrm>
            <a:off x="7772400" y="6356350"/>
            <a:ext cx="1371600" cy="469900"/>
          </a:xfrm>
          <a:prstGeom prst="rect">
            <a:avLst/>
          </a:prstGeom>
          <a:noFill/>
          <a:ln w="9525">
            <a:noFill/>
            <a:miter lim="800000"/>
            <a:headEnd/>
            <a:tailEnd/>
          </a:ln>
        </p:spPr>
      </p:pic>
      <p:sp>
        <p:nvSpPr>
          <p:cNvPr id="54274" name="Rectangle 2"/>
          <p:cNvSpPr>
            <a:spLocks noGrp="1" noChangeArrowheads="1"/>
          </p:cNvSpPr>
          <p:nvPr>
            <p:ph type="ctrTitle"/>
          </p:nvPr>
        </p:nvSpPr>
        <p:spPr>
          <a:xfrm>
            <a:off x="685800" y="1712913"/>
            <a:ext cx="7772400" cy="1143000"/>
          </a:xfrm>
          <a:prstGeom prst="rect">
            <a:avLst/>
          </a:prstGeom>
        </p:spPr>
        <p:txBody>
          <a:bodyPr/>
          <a:lstStyle>
            <a:lvl1pPr>
              <a:defRPr sz="3200" b="1" i="1"/>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a:xfrm>
            <a:off x="457200" y="274638"/>
            <a:ext cx="8229600" cy="1290637"/>
          </a:xfrm>
          <a:prstGeom prst="rect">
            <a:avLst/>
          </a:prstGeom>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95FA0F55-7BAE-4286-BBA7-1C93E61270C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a:xfrm>
            <a:off x="457200" y="274638"/>
            <a:ext cx="8229600" cy="1290637"/>
          </a:xfrm>
          <a:prstGeom prst="rect">
            <a:avLst/>
          </a:prstGeom>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95FA0F55-7BAE-4286-BBA7-1C93E61270C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marL="342900" marR="0" indent="-342900" algn="l" defTabSz="914400" rtl="0" eaLnBrk="1" fontAlgn="auto" latinLnBrk="0" hangingPunct="1">
              <a:lnSpc>
                <a:spcPts val="1100"/>
              </a:lnSpc>
              <a:spcBef>
                <a:spcPct val="20000"/>
              </a:spcBef>
              <a:spcAft>
                <a:spcPts val="0"/>
              </a:spcAft>
              <a:buClrTx/>
              <a:buSzTx/>
              <a:buFont typeface="Arial" pitchFamily="34" charset="0"/>
              <a:buNone/>
              <a:tabLst/>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marL="342900" marR="0" lvl="0" indent="-342900" algn="l" defTabSz="914400" rtl="0" eaLnBrk="1" fontAlgn="auto" latinLnBrk="0" hangingPunct="1">
              <a:lnSpc>
                <a:spcPts val="1100"/>
              </a:lnSpc>
              <a:spcBef>
                <a:spcPct val="20000"/>
              </a:spcBef>
              <a:spcAft>
                <a:spcPts val="0"/>
              </a:spcAft>
              <a:buClrTx/>
              <a:buSzTx/>
              <a:buFont typeface="Arial" pitchFamily="34" charset="0"/>
              <a:buNone/>
              <a:tabLst/>
              <a:defRPr/>
            </a:pPr>
            <a:r>
              <a:rPr lang="en-US" sz="1000" b="0" dirty="0" smtClean="0"/>
              <a:t>For Official Use Only</a:t>
            </a:r>
          </a:p>
          <a:p>
            <a:pPr lvl="0"/>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46EBA-298A-4FAC-826F-4601CBC57F0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a:xfrm>
            <a:off x="457200" y="274638"/>
            <a:ext cx="8229600" cy="1290637"/>
          </a:xfrm>
          <a:prstGeom prst="rect">
            <a:avLst/>
          </a:prstGeom>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95FA0F55-7BAE-4286-BBA7-1C93E61270C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Agency for Toxic Substances and Disease Registry</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Division Name Here</a:t>
            </a:r>
            <a:endParaRPr lang="en-US" dirty="0"/>
          </a:p>
        </p:txBody>
      </p:sp>
      <p:sp>
        <p:nvSpPr>
          <p:cNvPr id="7" name="Rectangle 6"/>
          <p:cNvSpPr/>
          <p:nvPr userDrawn="1"/>
        </p:nvSpPr>
        <p:spPr>
          <a:xfrm>
            <a:off x="1371600" y="55742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presentation are those of the author and do not necessarily represent the official position of the Centers for Disease Control and Prevention.</a:t>
            </a:r>
            <a:endParaRPr lang="en-US" sz="900" dirty="0" smtClean="0">
              <a:solidFill>
                <a:schemeClr val="tx2"/>
              </a:solidFill>
            </a:endParaRPr>
          </a:p>
        </p:txBody>
      </p:sp>
      <p:sp>
        <p:nvSpPr>
          <p:cNvPr id="8" name="Rectangle 7"/>
          <p:cNvSpPr/>
          <p:nvPr userDrawn="1"/>
        </p:nvSpPr>
        <p:spPr>
          <a:xfrm>
            <a:off x="1371600" y="4343400"/>
            <a:ext cx="6858000" cy="292388"/>
          </a:xfrm>
          <a:prstGeom prst="rect">
            <a:avLst/>
          </a:prstGeom>
        </p:spPr>
        <p:txBody>
          <a:bodyPr wrap="square">
            <a:spAutoFit/>
          </a:bodyPr>
          <a:lstStyle/>
          <a:p>
            <a:pPr lvl="0"/>
            <a:r>
              <a:rPr lang="en-US" sz="1300" b="1" kern="1200" baseline="0" dirty="0" smtClean="0">
                <a:solidFill>
                  <a:schemeClr val="bg2"/>
                </a:solidFill>
                <a:latin typeface="+mn-lt"/>
                <a:ea typeface="+mn-ea"/>
                <a:cs typeface="+mn-cs"/>
              </a:rPr>
              <a:t>For more information please contact Agency for Toxic Substances and Disease Registry</a:t>
            </a:r>
            <a:endParaRPr lang="en-US" sz="1300" b="1" dirty="0" smtClean="0">
              <a:solidFill>
                <a:schemeClr val="bg2"/>
              </a:solidFill>
            </a:endParaRPr>
          </a:p>
        </p:txBody>
      </p:sp>
      <p:sp>
        <p:nvSpPr>
          <p:cNvPr id="13" name="Rectangle 12"/>
          <p:cNvSpPr/>
          <p:nvPr userDrawn="1"/>
        </p:nvSpPr>
        <p:spPr>
          <a:xfrm>
            <a:off x="1371600" y="4706035"/>
            <a:ext cx="5943600" cy="830997"/>
          </a:xfrm>
          <a:prstGeom prst="rect">
            <a:avLst/>
          </a:prstGeom>
        </p:spPr>
        <p:txBody>
          <a:bodyPr wrap="square">
            <a:spAutoFit/>
          </a:bodyPr>
          <a:lstStyle/>
          <a:p>
            <a:r>
              <a:rPr lang="en-US" sz="1200" kern="1200" baseline="0" dirty="0" smtClean="0">
                <a:solidFill>
                  <a:schemeClr val="bg2"/>
                </a:solidFill>
                <a:latin typeface="+mn-lt"/>
                <a:ea typeface="+mn-ea"/>
                <a:cs typeface="+mn-cs"/>
              </a:rPr>
              <a:t>Morris L. Maslia, P.E., DEE, D.WRE</a:t>
            </a:r>
          </a:p>
          <a:p>
            <a:r>
              <a:rPr lang="en-US" sz="1200" kern="1200" baseline="0" dirty="0" smtClean="0">
                <a:solidFill>
                  <a:schemeClr val="bg2"/>
                </a:solidFill>
                <a:latin typeface="+mn-lt"/>
                <a:ea typeface="+mn-ea"/>
                <a:cs typeface="+mn-cs"/>
              </a:rPr>
              <a:t>4770 Buford Hwy. NE,  MS F-59, Chamblee, GA 30341 </a:t>
            </a:r>
          </a:p>
          <a:p>
            <a:r>
              <a:rPr lang="en-US" sz="1200" kern="1200" baseline="0" dirty="0" smtClean="0">
                <a:solidFill>
                  <a:schemeClr val="bg2"/>
                </a:solidFill>
                <a:latin typeface="+mn-lt"/>
                <a:ea typeface="+mn-ea"/>
                <a:cs typeface="+mn-cs"/>
              </a:rPr>
              <a:t>Telephone: 1-770-488-3842</a:t>
            </a:r>
          </a:p>
          <a:p>
            <a:r>
              <a:rPr lang="en-US" sz="1200" kern="1200" baseline="0" dirty="0" smtClean="0">
                <a:solidFill>
                  <a:schemeClr val="bg2"/>
                </a:solidFill>
                <a:latin typeface="+mn-lt"/>
                <a:ea typeface="+mn-ea"/>
                <a:cs typeface="+mn-cs"/>
              </a:rPr>
              <a:t>E-mail: </a:t>
            </a:r>
            <a:r>
              <a:rPr lang="en-US" sz="1200" u="none" kern="1200" baseline="0" dirty="0" smtClean="0">
                <a:solidFill>
                  <a:schemeClr val="bg2"/>
                </a:solidFill>
                <a:latin typeface="+mn-lt"/>
                <a:ea typeface="+mn-ea"/>
                <a:cs typeface="+mn-cs"/>
              </a:rPr>
              <a:t>mmaslia@cdc.gov 	Web: www.atsdr.cdc.gov/edrp</a:t>
            </a:r>
            <a:endParaRPr lang="en-US" sz="1200" u="none" dirty="0" smtClean="0">
              <a:solidFill>
                <a:schemeClr val="bg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9" r:id="rId10"/>
    <p:sldLayoutId id="2147483698" r:id="rId11"/>
    <p:sldLayoutId id="2147483714" r:id="rId12"/>
    <p:sldLayoutId id="2147483715" r:id="rId13"/>
    <p:sldLayoutId id="2147483717" r:id="rId14"/>
    <p:sldLayoutId id="2147483752" r:id="rId15"/>
    <p:sldLayoutId id="2147483753" r:id="rId16"/>
    <p:sldLayoutId id="2147483747" r:id="rId17"/>
    <p:sldLayoutId id="2147483749" r:id="rId18"/>
    <p:sldLayoutId id="2147483750" r:id="rId1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DFE6C-FD0F-492E-864C-610955A5426F}" type="slidenum">
              <a:rPr lang="en-US" smtClean="0"/>
              <a:pPr/>
              <a:t>‹#›</a:t>
            </a:fld>
            <a:fld id="{C77D0790-D7A8-49D2-8457-E908E994C8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54" r:id="rId12"/>
    <p:sldLayoutId id="2147483756" r:id="rId13"/>
    <p:sldLayoutId id="21474837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els.nas.edu/Report/Contaminated-Water-Supplies-Camp-Lejeune/12618" TargetMode="Externa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tsdr.cdc.gov/sites/lejeune/index.html"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www.atsdr.cdc.gov/tfacts19.pdf" TargetMode="External"/><Relationship Id="rId2" Type="http://schemas.openxmlformats.org/officeDocument/2006/relationships/hyperlink" Target="http://www.atsdr.cdc.gov/tfacts18.pdf" TargetMode="External"/><Relationship Id="rId1" Type="http://schemas.openxmlformats.org/officeDocument/2006/relationships/slideLayout" Target="../slideLayouts/slideLayout31.xml"/><Relationship Id="rId5" Type="http://schemas.openxmlformats.org/officeDocument/2006/relationships/hyperlink" Target="http://www.atsdr.cdc.gov/tfacts20.pdf" TargetMode="External"/><Relationship Id="rId4" Type="http://schemas.openxmlformats.org/officeDocument/2006/relationships/hyperlink" Target="http://www.atsdr.cdc.gov/tfacts3.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lgn="l"/>
            <a:r>
              <a:rPr lang="en-US" dirty="0" smtClean="0"/>
              <a:t/>
            </a:r>
            <a:br>
              <a:rPr lang="en-US" dirty="0" smtClean="0"/>
            </a:br>
            <a:endParaRPr lang="en-US" dirty="0"/>
          </a:p>
        </p:txBody>
      </p:sp>
      <p:sp>
        <p:nvSpPr>
          <p:cNvPr id="7" name="Content Placeholder 6"/>
          <p:cNvSpPr>
            <a:spLocks noGrp="1"/>
          </p:cNvSpPr>
          <p:nvPr>
            <p:ph idx="1"/>
          </p:nvPr>
        </p:nvSpPr>
        <p:spPr>
          <a:xfrm>
            <a:off x="1295400" y="304800"/>
            <a:ext cx="7010400" cy="3430587"/>
          </a:xfrm>
        </p:spPr>
        <p:txBody>
          <a:bodyPr>
            <a:normAutofit fontScale="92500" lnSpcReduction="10000"/>
          </a:bodyPr>
          <a:lstStyle/>
          <a:p>
            <a:pPr algn="ctr"/>
            <a:endParaRPr lang="en-US" sz="1000" b="1" dirty="0" smtClean="0"/>
          </a:p>
          <a:p>
            <a:pPr algn="ctr"/>
            <a:r>
              <a:rPr lang="en-US" b="1" dirty="0" smtClean="0"/>
              <a:t>What happened at U.S. Marine Corps Base Camp Lejeune?</a:t>
            </a:r>
          </a:p>
          <a:p>
            <a:pPr algn="ctr"/>
            <a:endParaRPr lang="en-US" sz="1000" b="1" dirty="0" smtClean="0"/>
          </a:p>
          <a:p>
            <a:pPr algn="ctr"/>
            <a:r>
              <a:rPr lang="en-US" b="1" dirty="0" smtClean="0"/>
              <a:t>What did the National Research Council study find?</a:t>
            </a:r>
          </a:p>
          <a:p>
            <a:pPr algn="ctr"/>
            <a:endParaRPr lang="en-US" sz="1050" b="1" dirty="0" smtClean="0"/>
          </a:p>
          <a:p>
            <a:pPr algn="ctr"/>
            <a:r>
              <a:rPr lang="en-US" b="1" dirty="0" smtClean="0"/>
              <a:t>What health studies are being done on the exposed community?</a:t>
            </a:r>
          </a:p>
          <a:p>
            <a:endParaRPr lang="en-US" b="1" dirty="0"/>
          </a:p>
        </p:txBody>
      </p:sp>
      <p:sp>
        <p:nvSpPr>
          <p:cNvPr id="8" name="Text Placeholder 4"/>
          <p:cNvSpPr txBox="1">
            <a:spLocks/>
          </p:cNvSpPr>
          <p:nvPr/>
        </p:nvSpPr>
        <p:spPr>
          <a:xfrm>
            <a:off x="533400" y="5334000"/>
            <a:ext cx="8229600" cy="954107"/>
          </a:xfrm>
          <a:prstGeom prst="rect">
            <a:avLst/>
          </a:prstGeom>
          <a:noFill/>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tabLst/>
              <a:defRPr/>
            </a:pPr>
            <a:r>
              <a:rPr lang="en-US" sz="2000" dirty="0" smtClean="0">
                <a:solidFill>
                  <a:schemeClr val="tx1">
                    <a:lumMod val="50000"/>
                    <a:lumOff val="50000"/>
                  </a:schemeClr>
                </a:solidFill>
              </a:rPr>
              <a:t>March 10-13, 2014</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C&amp;P SME Training</a:t>
            </a:r>
          </a:p>
          <a:p>
            <a:pPr marL="342900" marR="0" lvl="0" indent="-342900" algn="ctr"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Louisville, KY</a:t>
            </a:r>
            <a:endParaRPr kumimoji="0" lang="en-US"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pic>
        <p:nvPicPr>
          <p:cNvPr id="114690" name="Picture 2" descr="https://encrypted-tbn0.google.com/images?q=tbn:ANd9GcTAKpmcHPBDanWGNZKVOt_i7HF9gECFnLTpoABVy0kv_-f7FpFI3w"/>
          <p:cNvPicPr>
            <a:picLocks noChangeAspect="1" noChangeArrowheads="1"/>
          </p:cNvPicPr>
          <p:nvPr/>
        </p:nvPicPr>
        <p:blipFill>
          <a:blip r:embed="rId2" cstate="print"/>
          <a:srcRect/>
          <a:stretch>
            <a:fillRect/>
          </a:stretch>
        </p:blipFill>
        <p:spPr bwMode="auto">
          <a:xfrm>
            <a:off x="5867400" y="4286250"/>
            <a:ext cx="2971800" cy="2228851"/>
          </a:xfrm>
          <a:prstGeom prst="rect">
            <a:avLst/>
          </a:prstGeom>
          <a:noFill/>
        </p:spPr>
      </p:pic>
      <p:pic>
        <p:nvPicPr>
          <p:cNvPr id="114692" name="Picture 4" descr="https://encrypted-tbn0.google.com/images?q=tbn:ANd9GcQpU8-6jYg4Ta876-fsmZkplnsepVWhn08NMKs0WV1DvG5AOghgJA"/>
          <p:cNvPicPr>
            <a:picLocks noChangeAspect="1" noChangeArrowheads="1"/>
          </p:cNvPicPr>
          <p:nvPr/>
        </p:nvPicPr>
        <p:blipFill>
          <a:blip r:embed="rId3" cstate="print"/>
          <a:srcRect/>
          <a:stretch>
            <a:fillRect/>
          </a:stretch>
        </p:blipFill>
        <p:spPr bwMode="auto">
          <a:xfrm>
            <a:off x="304800" y="4343400"/>
            <a:ext cx="3206228" cy="21336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Holcomb Boulevard</a:t>
            </a:r>
            <a:r>
              <a:rPr lang="en-US" dirty="0"/>
              <a:t> (</a:t>
            </a:r>
            <a:r>
              <a:rPr lang="en-US" dirty="0" smtClean="0"/>
              <a:t>HB)</a:t>
            </a:r>
            <a:br>
              <a:rPr lang="en-US" dirty="0" smtClean="0"/>
            </a:br>
            <a:r>
              <a:rPr lang="en-US" sz="3100" dirty="0" smtClean="0"/>
              <a:t>wells </a:t>
            </a:r>
            <a:r>
              <a:rPr lang="en-US" sz="3100" dirty="0"/>
              <a:t>were generally not contaminated </a:t>
            </a:r>
            <a:endParaRPr lang="en-US" dirty="0"/>
          </a:p>
        </p:txBody>
      </p:sp>
      <p:sp>
        <p:nvSpPr>
          <p:cNvPr id="7" name="Content Placeholder 6"/>
          <p:cNvSpPr>
            <a:spLocks noGrp="1"/>
          </p:cNvSpPr>
          <p:nvPr>
            <p:ph idx="1"/>
          </p:nvPr>
        </p:nvSpPr>
        <p:spPr/>
        <p:txBody>
          <a:bodyPr>
            <a:normAutofit lnSpcReduction="10000"/>
          </a:bodyPr>
          <a:lstStyle/>
          <a:p>
            <a:r>
              <a:rPr lang="en-US" dirty="0" smtClean="0"/>
              <a:t>Contaminated </a:t>
            </a:r>
            <a:r>
              <a:rPr lang="en-US" dirty="0"/>
              <a:t>water from the </a:t>
            </a:r>
            <a:r>
              <a:rPr lang="en-US" dirty="0" err="1" smtClean="0"/>
              <a:t>Hadnot</a:t>
            </a:r>
            <a:r>
              <a:rPr lang="en-US" dirty="0" smtClean="0"/>
              <a:t> </a:t>
            </a:r>
            <a:r>
              <a:rPr lang="en-US" dirty="0"/>
              <a:t>Point (HP) water treatment plant supplied the HB drinking-water system when the HB plant was shut down during January 27-Febraury 7, 1985 </a:t>
            </a:r>
          </a:p>
          <a:p>
            <a:r>
              <a:rPr lang="en-US" dirty="0"/>
              <a:t>Contaminated water from HP water treatment plant was used intermittently to supplement the HB drinking-water supply during dry spring and summer months when demand was high </a:t>
            </a:r>
          </a:p>
          <a:p>
            <a:endParaRPr lang="en-US" dirty="0"/>
          </a:p>
        </p:txBody>
      </p:sp>
      <p:sp>
        <p:nvSpPr>
          <p:cNvPr id="5" name="Slide Number Placeholder 4"/>
          <p:cNvSpPr>
            <a:spLocks noGrp="1"/>
          </p:cNvSpPr>
          <p:nvPr>
            <p:ph type="sldNum" sz="quarter" idx="12"/>
          </p:nvPr>
        </p:nvSpPr>
        <p:spPr/>
        <p:txBody>
          <a:bodyPr/>
          <a:lstStyle/>
          <a:p>
            <a:fld id="{85346EBA-298A-4FAC-826F-4601CBC57F0D}" type="slidenum">
              <a:rPr lang="en-US" smtClean="0"/>
              <a:pPr/>
              <a:t>10</a:t>
            </a:fld>
            <a:endParaRPr lang="en-US" dirty="0"/>
          </a:p>
        </p:txBody>
      </p:sp>
    </p:spTree>
    <p:extLst>
      <p:ext uri="{BB962C8B-B14F-4D97-AF65-F5344CB8AC3E}">
        <p14:creationId xmlns:p14="http://schemas.microsoft.com/office/powerpoint/2010/main" val="229746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Environmental </a:t>
            </a:r>
            <a:r>
              <a:rPr lang="en-US" sz="3200" dirty="0"/>
              <a:t>contamination from solvents and exposure pathways. Source: EPA 1989</a:t>
            </a:r>
            <a:r>
              <a:rPr lang="en-US" sz="3600" dirty="0"/>
              <a:t>.</a:t>
            </a:r>
          </a:p>
        </p:txBody>
      </p:sp>
      <p:sp>
        <p:nvSpPr>
          <p:cNvPr id="3" name="Content Placeholder 2"/>
          <p:cNvSpPr>
            <a:spLocks noGrp="1"/>
          </p:cNvSpPr>
          <p:nvPr>
            <p:ph idx="1"/>
          </p:nvPr>
        </p:nvSpPr>
        <p:spPr/>
        <p:txBody>
          <a:bodyPr/>
          <a:lstStyle/>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85346EBA-298A-4FAC-826F-4601CBC57F0D}" type="slidenum">
              <a:rPr lang="en-US" smtClean="0"/>
              <a:pPr/>
              <a:t>11</a:t>
            </a:fld>
            <a:endParaRPr lang="en-US" dirty="0"/>
          </a:p>
        </p:txBody>
      </p:sp>
      <p:pic>
        <p:nvPicPr>
          <p:cNvPr id="103426" name="Picture 2" descr="C:\Users\vhaminkoopmm\AppData\Local\Microsoft\Windows\Temporary Internet Files\Content.Outlook\7DKO9Q2C\p20018810g6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22" y="2052637"/>
            <a:ext cx="7098762" cy="411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981200"/>
            <a:ext cx="4953000" cy="4128867"/>
          </a:xfrm>
        </p:spPr>
        <p:txBody>
          <a:bodyPr>
            <a:normAutofit/>
          </a:bodyPr>
          <a:lstStyle/>
          <a:p>
            <a:pPr>
              <a:buNone/>
            </a:pPr>
            <a:r>
              <a:rPr lang="en-US" b="0" dirty="0" smtClean="0"/>
              <a:t>	</a:t>
            </a:r>
          </a:p>
          <a:p>
            <a:pPr>
              <a:buNone/>
            </a:pPr>
            <a:r>
              <a:rPr lang="en-US" b="0" dirty="0" smtClean="0"/>
              <a:t>	</a:t>
            </a:r>
            <a:r>
              <a:rPr lang="en-US" sz="2400" b="0" dirty="0" smtClean="0"/>
              <a:t>The report concludes that available scientific evidence does not provide sufficient basis to determine if the population of Camp Lejeune suffered adverse health effects as a result of exposure to contaminants in the water supply.</a:t>
            </a:r>
            <a:r>
              <a:rPr lang="en-US" sz="2400" dirty="0" smtClean="0">
                <a:solidFill>
                  <a:schemeClr val="tx1">
                    <a:lumMod val="50000"/>
                    <a:lumOff val="50000"/>
                  </a:schemeClr>
                </a:solidFill>
              </a:rPr>
              <a:t/>
            </a:r>
            <a:br>
              <a:rPr lang="en-US" sz="2400" dirty="0" smtClean="0">
                <a:solidFill>
                  <a:schemeClr val="tx1">
                    <a:lumMod val="50000"/>
                    <a:lumOff val="50000"/>
                  </a:schemeClr>
                </a:solidFill>
              </a:rPr>
            </a:br>
            <a:endParaRPr lang="en-US" sz="2400" dirty="0">
              <a:solidFill>
                <a:schemeClr val="tx1">
                  <a:lumMod val="50000"/>
                  <a:lumOff val="50000"/>
                </a:schemeClr>
              </a:solidFill>
            </a:endParaRPr>
          </a:p>
        </p:txBody>
      </p:sp>
      <p:sp>
        <p:nvSpPr>
          <p:cNvPr id="7" name="Text Placeholder 6"/>
          <p:cNvSpPr>
            <a:spLocks noGrp="1"/>
          </p:cNvSpPr>
          <p:nvPr>
            <p:ph type="body" sz="half" idx="2"/>
          </p:nvPr>
        </p:nvSpPr>
        <p:spPr/>
        <p:txBody>
          <a:bodyPr/>
          <a:lstStyle/>
          <a:p>
            <a:endParaRPr lang="en-US" dirty="0"/>
          </a:p>
        </p:txBody>
      </p:sp>
      <p:sp>
        <p:nvSpPr>
          <p:cNvPr id="2" name="Title 1"/>
          <p:cNvSpPr>
            <a:spLocks noGrp="1"/>
          </p:cNvSpPr>
          <p:nvPr>
            <p:ph type="title"/>
          </p:nvPr>
        </p:nvSpPr>
        <p:spPr>
          <a:xfrm>
            <a:off x="457200" y="381000"/>
            <a:ext cx="8229600" cy="1290637"/>
          </a:xfrm>
        </p:spPr>
        <p:txBody>
          <a:bodyPr>
            <a:noAutofit/>
          </a:bodyPr>
          <a:lstStyle/>
          <a:p>
            <a:r>
              <a:rPr lang="en-US" sz="2400" b="1" dirty="0" smtClean="0">
                <a:solidFill>
                  <a:schemeClr val="tx1"/>
                </a:solidFill>
              </a:rPr>
              <a:t>In 2009 the National Research Council (NRC)</a:t>
            </a:r>
            <a:br>
              <a:rPr lang="en-US" sz="2400" b="1" dirty="0" smtClean="0">
                <a:solidFill>
                  <a:schemeClr val="tx1"/>
                </a:solidFill>
              </a:rPr>
            </a:br>
            <a:r>
              <a:rPr lang="en-US" sz="2400" b="1" dirty="0" smtClean="0">
                <a:solidFill>
                  <a:schemeClr val="tx1"/>
                </a:solidFill>
              </a:rPr>
              <a:t>published a report:</a:t>
            </a:r>
            <a:br>
              <a:rPr lang="en-US" sz="2400" b="1" dirty="0" smtClean="0">
                <a:solidFill>
                  <a:schemeClr val="tx1"/>
                </a:solidFill>
              </a:rPr>
            </a:br>
            <a:r>
              <a:rPr lang="en-US" sz="2400" b="1" i="1" dirty="0" smtClean="0">
                <a:solidFill>
                  <a:schemeClr val="tx1"/>
                </a:solidFill>
                <a:hlinkClick r:id="rId2" tooltip="Contaminated Water Supplies at Camp Lejeune"/>
              </a:rPr>
              <a:t>Contaminated Water Supplies at Camp Lejeune</a:t>
            </a:r>
            <a:r>
              <a:rPr lang="en-US" sz="2400" b="1" i="1" dirty="0" smtClean="0">
                <a:solidFill>
                  <a:schemeClr val="tx1"/>
                </a:solidFill>
              </a:rPr>
              <a:t>: Assessing Potential Health Effects</a:t>
            </a:r>
            <a:endParaRPr lang="en-US" sz="2400" b="1" i="1" dirty="0">
              <a:solidFill>
                <a:schemeClr val="tx1"/>
              </a:solidFill>
            </a:endParaRPr>
          </a:p>
        </p:txBody>
      </p:sp>
      <p:pic>
        <p:nvPicPr>
          <p:cNvPr id="102404" name="Picture 4" descr="http://images.nap.edu/images/cover.php?id=12618&amp;type=covers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41743"/>
            <a:ext cx="3441700" cy="4497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solidFill>
                  <a:schemeClr val="tx1"/>
                </a:solidFill>
              </a:rPr>
              <a:t>5 categories used by IOM to classify associations:</a:t>
            </a:r>
            <a:endParaRPr lang="en-US" dirty="0">
              <a:solidFill>
                <a:schemeClr val="tx1"/>
              </a:solidFill>
            </a:endParaRPr>
          </a:p>
        </p:txBody>
      </p:sp>
      <p:sp>
        <p:nvSpPr>
          <p:cNvPr id="6" name="Content Placeholder 5"/>
          <p:cNvSpPr>
            <a:spLocks noGrp="1"/>
          </p:cNvSpPr>
          <p:nvPr>
            <p:ph idx="1"/>
          </p:nvPr>
        </p:nvSpPr>
        <p:spPr>
          <a:xfrm>
            <a:off x="304800" y="914400"/>
            <a:ext cx="8534400" cy="6358664"/>
          </a:xfrm>
          <a:prstGeom prst="rect">
            <a:avLst/>
          </a:prstGeom>
        </p:spPr>
        <p:txBody>
          <a:bodyPr wrap="square">
            <a:spAutoFit/>
          </a:bodyPr>
          <a:lstStyle/>
          <a:p>
            <a:pPr>
              <a:buNone/>
            </a:pPr>
            <a:r>
              <a:rPr lang="en-US" sz="1400" i="1" dirty="0" smtClean="0">
                <a:solidFill>
                  <a:schemeClr val="tx1"/>
                </a:solidFill>
                <a:latin typeface="Arial" panose="020B0604020202020204" pitchFamily="34" charset="0"/>
                <a:cs typeface="Arial" panose="020B0604020202020204" pitchFamily="34" charset="0"/>
              </a:rPr>
              <a:t>Sufficient Evidence of a Causal Relationship</a:t>
            </a:r>
          </a:p>
          <a:p>
            <a:r>
              <a:rPr lang="en-US" sz="1100" dirty="0" smtClean="0">
                <a:solidFill>
                  <a:schemeClr val="tx1"/>
                </a:solidFill>
                <a:latin typeface="Arial" panose="020B0604020202020204" pitchFamily="34" charset="0"/>
                <a:cs typeface="Arial" panose="020B0604020202020204" pitchFamily="34" charset="0"/>
              </a:rPr>
              <a:t>Evidence from available studies is sufficient to conclude that a causal relationship exists between exposure to a specific agent and a specific health outcome in humans, and the evidence is supported by experimental data. The evidence fulfills the guidelines for sufficient evidence of an association (below) and satisfies several of the guidelines used to assess causality: strength of association, dose-response relationship, consistency of association, biologic plausibility, and a temporal relationship.</a:t>
            </a:r>
          </a:p>
          <a:p>
            <a:pPr>
              <a:buNone/>
            </a:pPr>
            <a:r>
              <a:rPr lang="en-US" sz="1400" i="1" dirty="0" smtClean="0">
                <a:solidFill>
                  <a:schemeClr val="tx1"/>
                </a:solidFill>
                <a:latin typeface="Arial" panose="020B0604020202020204" pitchFamily="34" charset="0"/>
                <a:cs typeface="Arial" panose="020B0604020202020204" pitchFamily="34" charset="0"/>
              </a:rPr>
              <a:t>Sufficient Evidence of an Association</a:t>
            </a:r>
          </a:p>
          <a:p>
            <a:r>
              <a:rPr lang="en-US" sz="1100" dirty="0" smtClean="0">
                <a:solidFill>
                  <a:schemeClr val="tx1"/>
                </a:solidFill>
                <a:latin typeface="Arial" panose="020B0604020202020204" pitchFamily="34" charset="0"/>
                <a:cs typeface="Arial" panose="020B0604020202020204" pitchFamily="34" charset="0"/>
              </a:rPr>
              <a:t>Evidence from available studies is sufficient to conclude that there is a positive association. A consistent positive association has been observed between exposure to a specific agent and a specific health outcome in human studies in which chance and bias, including confounding, could be ruled out with reasonable confidence. For example, several high-quality studies report consistent positive associations, and the studies are sufficiently free of bias, including adequate control for confounding.</a:t>
            </a:r>
          </a:p>
          <a:p>
            <a:pPr>
              <a:buNone/>
            </a:pPr>
            <a:r>
              <a:rPr lang="en-US" sz="1400" i="1" dirty="0" smtClean="0">
                <a:solidFill>
                  <a:schemeClr val="tx1"/>
                </a:solidFill>
                <a:latin typeface="Arial" panose="020B0604020202020204" pitchFamily="34" charset="0"/>
                <a:cs typeface="Arial" panose="020B0604020202020204" pitchFamily="34" charset="0"/>
              </a:rPr>
              <a:t>Limited/Suggestive Evidence of an Association</a:t>
            </a:r>
          </a:p>
          <a:p>
            <a:r>
              <a:rPr lang="en-US" sz="1100" dirty="0" smtClean="0">
                <a:solidFill>
                  <a:schemeClr val="tx1"/>
                </a:solidFill>
                <a:latin typeface="Arial" panose="020B0604020202020204" pitchFamily="34" charset="0"/>
                <a:cs typeface="Arial" panose="020B0604020202020204" pitchFamily="34" charset="0"/>
              </a:rPr>
              <a:t>Evidence from available studies suggests an association between exposure to a specific agent and a specific health outcome in human studies, but the body of evidence is limited by the inability to rule out chance and bias, including confounding, with confidence. For example, at least one high-quality study reports a positive association that is sufficiently free of bias, including adequate control for confounding. Other corroborating studies provide support for the association, but they were not sufficiently free of bias, including confounding. Alternatively, several studies of less quality show consistent positive associations, and the results are probably not due to bias, including confounding.</a:t>
            </a:r>
          </a:p>
          <a:p>
            <a:pPr>
              <a:buNone/>
            </a:pPr>
            <a:r>
              <a:rPr lang="en-US" sz="1400" i="1" dirty="0" smtClean="0">
                <a:solidFill>
                  <a:schemeClr val="tx1"/>
                </a:solidFill>
                <a:latin typeface="Arial" panose="020B0604020202020204" pitchFamily="34" charset="0"/>
                <a:cs typeface="Arial" panose="020B0604020202020204" pitchFamily="34" charset="0"/>
              </a:rPr>
              <a:t>Inadequate/Insufficient Evidence to Determine Whether an Association Exists</a:t>
            </a:r>
          </a:p>
          <a:p>
            <a:r>
              <a:rPr lang="en-US" sz="1100" dirty="0" smtClean="0">
                <a:solidFill>
                  <a:schemeClr val="tx1"/>
                </a:solidFill>
                <a:latin typeface="Arial" panose="020B0604020202020204" pitchFamily="34" charset="0"/>
                <a:cs typeface="Arial" panose="020B0604020202020204" pitchFamily="34" charset="0"/>
              </a:rPr>
              <a:t>Evidence from available studies is of insufficient quantity, quality, or consistency to permit a conclusion regarding the existence of an association between exposure to a specific agent and a specific health outcome in humans.</a:t>
            </a:r>
          </a:p>
          <a:p>
            <a:pPr>
              <a:buNone/>
            </a:pPr>
            <a:r>
              <a:rPr lang="en-US" sz="1400" i="1" dirty="0" smtClean="0">
                <a:solidFill>
                  <a:schemeClr val="tx1"/>
                </a:solidFill>
                <a:latin typeface="Arial" panose="020B0604020202020204" pitchFamily="34" charset="0"/>
                <a:cs typeface="Arial" panose="020B0604020202020204" pitchFamily="34" charset="0"/>
              </a:rPr>
              <a:t>Limited/Suggestive Evidence of No Association</a:t>
            </a:r>
          </a:p>
          <a:p>
            <a:r>
              <a:rPr lang="en-US" sz="1100" dirty="0" smtClean="0">
                <a:solidFill>
                  <a:schemeClr val="tx1"/>
                </a:solidFill>
                <a:latin typeface="Arial" panose="020B0604020202020204" pitchFamily="34" charset="0"/>
                <a:cs typeface="Arial" panose="020B0604020202020204" pitchFamily="34" charset="0"/>
              </a:rPr>
              <a:t>Evidence from well-conducted studies is consistent in not showing a positive association between exposure to a specific agent and a specific health outcome after exposure of any magnitude. A conclusion of no association is inevitably limited to the conditions, magnitudes of exposure, and length of observation in the available studies. The possibility of a very small increase in risk after exposure studied cannot be excluded</a:t>
            </a:r>
            <a:r>
              <a:rPr lang="en-US" sz="1200" dirty="0" smtClean="0">
                <a:solidFill>
                  <a:schemeClr val="tx1">
                    <a:lumMod val="50000"/>
                    <a:lumOff val="50000"/>
                  </a:schemeClr>
                </a:solidFill>
                <a:latin typeface="Arial" panose="020B0604020202020204" pitchFamily="34" charset="0"/>
                <a:cs typeface="Arial" panose="020B0604020202020204" pitchFamily="34" charset="0"/>
              </a:rPr>
              <a:t>.</a:t>
            </a:r>
          </a:p>
          <a:p>
            <a:endParaRPr lang="en-US" sz="1000" b="0" dirty="0" smtClean="0">
              <a:solidFill>
                <a:schemeClr val="tx2"/>
              </a:solidFill>
            </a:endParaRPr>
          </a:p>
          <a:p>
            <a:endParaRPr lang="en-US" sz="1000" b="0" dirty="0" smtClean="0">
              <a:solidFill>
                <a:schemeClr val="tx2"/>
              </a:solidFill>
            </a:endParaRPr>
          </a:p>
          <a:p>
            <a:endParaRPr lang="en-US" sz="1000" b="0" dirty="0" smtClean="0">
              <a:solidFill>
                <a:schemeClr val="tx2"/>
              </a:solidFill>
            </a:endParaRPr>
          </a:p>
          <a:p>
            <a:endParaRPr lang="en-US" sz="1000" b="0" dirty="0" smtClean="0">
              <a:solidFill>
                <a:schemeClr val="tx2"/>
              </a:solidFill>
            </a:endParaRPr>
          </a:p>
          <a:p>
            <a:endParaRPr lang="en-US" sz="1000" b="0" dirty="0" smtClean="0">
              <a:solidFill>
                <a:schemeClr val="tx2"/>
              </a:solidFill>
            </a:endParaRPr>
          </a:p>
          <a:p>
            <a:endParaRPr lang="en-US" sz="1000" b="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Study Findings</a:t>
            </a:r>
            <a:endParaRPr lang="en-US" dirty="0"/>
          </a:p>
        </p:txBody>
      </p:sp>
      <p:sp>
        <p:nvSpPr>
          <p:cNvPr id="3" name="Content Placeholder 2"/>
          <p:cNvSpPr>
            <a:spLocks noGrp="1"/>
          </p:cNvSpPr>
          <p:nvPr>
            <p:ph sz="half" idx="1"/>
          </p:nvPr>
        </p:nvSpPr>
        <p:spPr/>
        <p:txBody>
          <a:bodyPr/>
          <a:lstStyle/>
          <a:p>
            <a:r>
              <a:rPr lang="en-US" i="1" dirty="0"/>
              <a:t>Sufficient Evidence of a Causal Relationship </a:t>
            </a:r>
            <a:endParaRPr lang="en-US" i="1" dirty="0" smtClean="0"/>
          </a:p>
          <a:p>
            <a:pPr lvl="1"/>
            <a:r>
              <a:rPr lang="en-US" dirty="0" smtClean="0">
                <a:solidFill>
                  <a:schemeClr val="tx1"/>
                </a:solidFill>
              </a:rPr>
              <a:t>No </a:t>
            </a:r>
            <a:r>
              <a:rPr lang="en-US" dirty="0">
                <a:solidFill>
                  <a:schemeClr val="tx1"/>
                </a:solidFill>
              </a:rPr>
              <a:t>outcomes</a:t>
            </a:r>
          </a:p>
          <a:p>
            <a:endParaRPr lang="en-US" dirty="0"/>
          </a:p>
        </p:txBody>
      </p:sp>
      <p:sp>
        <p:nvSpPr>
          <p:cNvPr id="5" name="Content Placeholder 4"/>
          <p:cNvSpPr>
            <a:spLocks noGrp="1"/>
          </p:cNvSpPr>
          <p:nvPr>
            <p:ph sz="half" idx="2"/>
          </p:nvPr>
        </p:nvSpPr>
        <p:spPr/>
        <p:txBody>
          <a:bodyPr/>
          <a:lstStyle/>
          <a:p>
            <a:r>
              <a:rPr lang="en-US" i="1" dirty="0"/>
              <a:t>Sufficient Evidence of an Association</a:t>
            </a:r>
            <a:endParaRPr lang="en-US" dirty="0"/>
          </a:p>
          <a:p>
            <a:pPr lvl="1"/>
            <a:r>
              <a:rPr lang="en-US" dirty="0"/>
              <a:t>No outcomes</a:t>
            </a:r>
          </a:p>
          <a:p>
            <a:r>
              <a:rPr lang="en-US" dirty="0" smtClean="0"/>
              <a:t>Limited/Suggestive evidence of no association</a:t>
            </a:r>
            <a:endParaRPr lang="en-US" dirty="0"/>
          </a:p>
          <a:p>
            <a:pPr lvl="1"/>
            <a:r>
              <a:rPr lang="en-US" dirty="0" smtClean="0"/>
              <a:t>No outcomes</a:t>
            </a:r>
            <a:endParaRPr lang="en-US" dirty="0"/>
          </a:p>
        </p:txBody>
      </p:sp>
    </p:spTree>
    <p:extLst>
      <p:ext uri="{BB962C8B-B14F-4D97-AF65-F5344CB8AC3E}">
        <p14:creationId xmlns:p14="http://schemas.microsoft.com/office/powerpoint/2010/main" val="296974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The NRC review found 14 conditions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with limited/suggestive evidence</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US" b="0" dirty="0">
                <a:solidFill>
                  <a:schemeClr val="tx1"/>
                </a:solidFill>
              </a:rPr>
              <a:t>Esophageal cancer (PCE)</a:t>
            </a:r>
          </a:p>
          <a:p>
            <a:r>
              <a:rPr lang="en-US" b="0" dirty="0">
                <a:solidFill>
                  <a:schemeClr val="tx1"/>
                </a:solidFill>
              </a:rPr>
              <a:t>Lung cancer (PCE)</a:t>
            </a:r>
          </a:p>
          <a:p>
            <a:r>
              <a:rPr lang="en-US" b="0" dirty="0">
                <a:solidFill>
                  <a:schemeClr val="tx1"/>
                </a:solidFill>
              </a:rPr>
              <a:t>Breast cancer (PCE)</a:t>
            </a:r>
          </a:p>
          <a:p>
            <a:r>
              <a:rPr lang="en-US" b="0" dirty="0">
                <a:solidFill>
                  <a:schemeClr val="tx1"/>
                </a:solidFill>
              </a:rPr>
              <a:t>Bladder cancer (PCE)</a:t>
            </a:r>
          </a:p>
          <a:p>
            <a:r>
              <a:rPr lang="en-US" b="0" dirty="0">
                <a:solidFill>
                  <a:schemeClr val="tx1"/>
                </a:solidFill>
              </a:rPr>
              <a:t>Kidney cancer</a:t>
            </a:r>
          </a:p>
          <a:p>
            <a:r>
              <a:rPr lang="en-US" b="0" dirty="0">
                <a:solidFill>
                  <a:schemeClr val="tx1"/>
                </a:solidFill>
              </a:rPr>
              <a:t>Adult leukemia (solvent mixtures)</a:t>
            </a:r>
          </a:p>
          <a:p>
            <a:r>
              <a:rPr lang="en-US" b="0" dirty="0">
                <a:solidFill>
                  <a:schemeClr val="tx1"/>
                </a:solidFill>
              </a:rPr>
              <a:t>Multiple myeloma (solvent mixtures)</a:t>
            </a:r>
          </a:p>
          <a:p>
            <a:r>
              <a:rPr lang="en-US" b="0" dirty="0" err="1" smtClean="0">
                <a:solidFill>
                  <a:schemeClr val="tx1"/>
                </a:solidFill>
              </a:rPr>
              <a:t>Myleodysplasic</a:t>
            </a:r>
            <a:r>
              <a:rPr lang="en-US" b="0" dirty="0" smtClean="0">
                <a:solidFill>
                  <a:schemeClr val="tx1"/>
                </a:solidFill>
              </a:rPr>
              <a:t> </a:t>
            </a:r>
            <a:r>
              <a:rPr lang="en-US" b="0" dirty="0">
                <a:solidFill>
                  <a:schemeClr val="tx1"/>
                </a:solidFill>
              </a:rPr>
              <a:t>syndromes (solvent mixtures)</a:t>
            </a:r>
          </a:p>
          <a:p>
            <a:r>
              <a:rPr lang="en-US" b="0" dirty="0">
                <a:solidFill>
                  <a:schemeClr val="tx1"/>
                </a:solidFill>
              </a:rPr>
              <a:t>Renal toxicity (solvent mixtures)</a:t>
            </a:r>
          </a:p>
          <a:p>
            <a:r>
              <a:rPr lang="en-US" b="0" dirty="0">
                <a:solidFill>
                  <a:schemeClr val="tx1"/>
                </a:solidFill>
              </a:rPr>
              <a:t>Hepatic </a:t>
            </a:r>
            <a:r>
              <a:rPr lang="en-US" b="0" dirty="0" err="1">
                <a:solidFill>
                  <a:schemeClr val="tx1"/>
                </a:solidFill>
              </a:rPr>
              <a:t>steatosis</a:t>
            </a:r>
            <a:r>
              <a:rPr lang="en-US" b="0" dirty="0">
                <a:solidFill>
                  <a:schemeClr val="tx1"/>
                </a:solidFill>
              </a:rPr>
              <a:t> (solvent mixtures)</a:t>
            </a:r>
          </a:p>
          <a:p>
            <a:r>
              <a:rPr lang="en-US" b="0" dirty="0">
                <a:solidFill>
                  <a:schemeClr val="tx1"/>
                </a:solidFill>
              </a:rPr>
              <a:t>Female infertility (with concurrent exposure to solvent mixtures)</a:t>
            </a:r>
          </a:p>
          <a:p>
            <a:r>
              <a:rPr lang="en-US" b="0" dirty="0">
                <a:solidFill>
                  <a:schemeClr val="tx1"/>
                </a:solidFill>
              </a:rPr>
              <a:t>Miscarriage (with exposure to PCE during pregnancy)</a:t>
            </a:r>
          </a:p>
          <a:p>
            <a:r>
              <a:rPr lang="en-US" b="0" dirty="0">
                <a:solidFill>
                  <a:schemeClr val="tx1"/>
                </a:solidFill>
              </a:rPr>
              <a:t>Scleroderma (solvent mixtures)</a:t>
            </a:r>
          </a:p>
          <a:p>
            <a:r>
              <a:rPr lang="en-US" b="0" dirty="0">
                <a:solidFill>
                  <a:schemeClr val="tx1"/>
                </a:solidFill>
              </a:rPr>
              <a:t>Neurobehavioral effects (solvent mixtures)</a:t>
            </a:r>
          </a:p>
          <a:p>
            <a:endParaRPr lang="en-US" dirty="0"/>
          </a:p>
        </p:txBody>
      </p:sp>
    </p:spTree>
    <p:extLst>
      <p:ext uri="{BB962C8B-B14F-4D97-AF65-F5344CB8AC3E}">
        <p14:creationId xmlns:p14="http://schemas.microsoft.com/office/powerpoint/2010/main" val="22756193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solidFill>
                  <a:schemeClr val="tx1"/>
                </a:solidFill>
              </a:rPr>
              <a:t>Inadequate/Insufficient Evidence to Determine Whether an Association Exists</a:t>
            </a:r>
            <a:endParaRPr lang="en-US" sz="3200" dirty="0">
              <a:solidFill>
                <a:schemeClr val="tx1"/>
              </a:solidFill>
            </a:endParaRPr>
          </a:p>
        </p:txBody>
      </p:sp>
      <p:sp>
        <p:nvSpPr>
          <p:cNvPr id="5" name="Content Placeholder 4"/>
          <p:cNvSpPr>
            <a:spLocks noGrp="1"/>
          </p:cNvSpPr>
          <p:nvPr>
            <p:ph sz="half" idx="1"/>
          </p:nvPr>
        </p:nvSpPr>
        <p:spPr>
          <a:xfrm>
            <a:off x="457200" y="1371600"/>
            <a:ext cx="4038600" cy="5486400"/>
          </a:xfrm>
        </p:spPr>
        <p:txBody>
          <a:bodyPr>
            <a:normAutofit fontScale="32500" lnSpcReduction="20000"/>
          </a:bodyPr>
          <a:lstStyle/>
          <a:p>
            <a:r>
              <a:rPr lang="en-US" sz="4300" dirty="0"/>
              <a:t>Oral/pharyngeal cancer</a:t>
            </a:r>
          </a:p>
          <a:p>
            <a:r>
              <a:rPr lang="en-US" sz="4300" dirty="0"/>
              <a:t>Nasal cancer</a:t>
            </a:r>
          </a:p>
          <a:p>
            <a:r>
              <a:rPr lang="en-US" sz="4300" dirty="0"/>
              <a:t>Laryngeal cancer</a:t>
            </a:r>
          </a:p>
          <a:p>
            <a:r>
              <a:rPr lang="en-US" sz="4300" dirty="0"/>
              <a:t>Esophageal cancer (TCE)</a:t>
            </a:r>
          </a:p>
          <a:p>
            <a:r>
              <a:rPr lang="en-US" sz="4300" dirty="0" smtClean="0"/>
              <a:t>Stomach </a:t>
            </a:r>
            <a:r>
              <a:rPr lang="en-US" sz="4300" dirty="0"/>
              <a:t>cancer</a:t>
            </a:r>
          </a:p>
          <a:p>
            <a:r>
              <a:rPr lang="en-US" sz="4300" dirty="0"/>
              <a:t>Colon cancer</a:t>
            </a:r>
          </a:p>
          <a:p>
            <a:r>
              <a:rPr lang="en-US" sz="4300" dirty="0"/>
              <a:t>Rectal cancer</a:t>
            </a:r>
          </a:p>
          <a:p>
            <a:r>
              <a:rPr lang="en-US" sz="4300" dirty="0"/>
              <a:t>Pancreatic cancer</a:t>
            </a:r>
          </a:p>
          <a:p>
            <a:r>
              <a:rPr lang="en-US" sz="4300" dirty="0" err="1"/>
              <a:t>Hepatobiliary</a:t>
            </a:r>
            <a:r>
              <a:rPr lang="en-US" sz="4300" dirty="0"/>
              <a:t> cancer</a:t>
            </a:r>
          </a:p>
          <a:p>
            <a:r>
              <a:rPr lang="en-US" sz="4300" dirty="0"/>
              <a:t>Lung cancer (TCE)</a:t>
            </a:r>
          </a:p>
          <a:p>
            <a:r>
              <a:rPr lang="en-US" sz="4300" dirty="0"/>
              <a:t>Bone cancer</a:t>
            </a:r>
          </a:p>
          <a:p>
            <a:r>
              <a:rPr lang="en-US" sz="4300" dirty="0"/>
              <a:t>Soft tissue sarcoma</a:t>
            </a:r>
          </a:p>
          <a:p>
            <a:r>
              <a:rPr lang="en-US" sz="4300" dirty="0"/>
              <a:t>Melanoma</a:t>
            </a:r>
          </a:p>
          <a:p>
            <a:r>
              <a:rPr lang="en-US" sz="4300" dirty="0"/>
              <a:t>Non-melanoma skin cancer</a:t>
            </a:r>
          </a:p>
          <a:p>
            <a:r>
              <a:rPr lang="en-US" sz="4300" dirty="0"/>
              <a:t>Breast cancer (TCE)</a:t>
            </a:r>
          </a:p>
          <a:p>
            <a:r>
              <a:rPr lang="en-US" sz="4300" dirty="0"/>
              <a:t>Cervical cancer</a:t>
            </a:r>
          </a:p>
          <a:p>
            <a:r>
              <a:rPr lang="en-US" sz="4300" dirty="0"/>
              <a:t>Ovarian/uterine cancer</a:t>
            </a:r>
          </a:p>
          <a:p>
            <a:r>
              <a:rPr lang="en-US" sz="4300" dirty="0"/>
              <a:t>Prostate cancer</a:t>
            </a:r>
          </a:p>
          <a:p>
            <a:r>
              <a:rPr lang="en-US" sz="4300" dirty="0"/>
              <a:t>Bladder cancer (TCE</a:t>
            </a:r>
          </a:p>
          <a:p>
            <a:r>
              <a:rPr lang="en-US" sz="4300" dirty="0" smtClean="0"/>
              <a:t>Cancer </a:t>
            </a:r>
            <a:r>
              <a:rPr lang="en-US" sz="4300" dirty="0"/>
              <a:t>of the brain or central nervous system</a:t>
            </a:r>
          </a:p>
          <a:p>
            <a:r>
              <a:rPr lang="en-US" sz="4300" dirty="0"/>
              <a:t>Non-Hodgkin lymphoma</a:t>
            </a:r>
          </a:p>
          <a:p>
            <a:r>
              <a:rPr lang="en-US" sz="4300" dirty="0"/>
              <a:t>Hodgkin disease</a:t>
            </a:r>
          </a:p>
          <a:p>
            <a:r>
              <a:rPr lang="en-US" sz="4300" dirty="0" smtClean="0"/>
              <a:t>Multiple myeloma</a:t>
            </a:r>
          </a:p>
          <a:p>
            <a:r>
              <a:rPr lang="en-US" sz="4300" dirty="0" smtClean="0"/>
              <a:t>Adult leukemia</a:t>
            </a:r>
          </a:p>
          <a:p>
            <a:r>
              <a:rPr lang="en-US" sz="4300" dirty="0" err="1" smtClean="0"/>
              <a:t>Myelodysplasic</a:t>
            </a:r>
            <a:r>
              <a:rPr lang="en-US" sz="4300" dirty="0" smtClean="0"/>
              <a:t> syndromes</a:t>
            </a:r>
          </a:p>
          <a:p>
            <a:endParaRPr lang="en-US" dirty="0"/>
          </a:p>
        </p:txBody>
      </p:sp>
      <p:sp>
        <p:nvSpPr>
          <p:cNvPr id="6" name="Content Placeholder 5"/>
          <p:cNvSpPr>
            <a:spLocks noGrp="1"/>
          </p:cNvSpPr>
          <p:nvPr>
            <p:ph sz="half" idx="2"/>
          </p:nvPr>
        </p:nvSpPr>
        <p:spPr>
          <a:xfrm>
            <a:off x="4648200" y="1371600"/>
            <a:ext cx="4038600" cy="5486400"/>
          </a:xfrm>
        </p:spPr>
        <p:txBody>
          <a:bodyPr>
            <a:normAutofit fontScale="32500" lnSpcReduction="20000"/>
          </a:bodyPr>
          <a:lstStyle/>
          <a:p>
            <a:r>
              <a:rPr lang="en-US" sz="4300" dirty="0"/>
              <a:t>Childhood leukemia</a:t>
            </a:r>
          </a:p>
          <a:p>
            <a:r>
              <a:rPr lang="en-US" sz="4300" dirty="0"/>
              <a:t>Childhood </a:t>
            </a:r>
            <a:r>
              <a:rPr lang="en-US" sz="4300" dirty="0" err="1"/>
              <a:t>neuroblastoma</a:t>
            </a:r>
            <a:endParaRPr lang="en-US" sz="4300" dirty="0"/>
          </a:p>
          <a:p>
            <a:r>
              <a:rPr lang="en-US" sz="4300" dirty="0"/>
              <a:t>Childhood brain cancer</a:t>
            </a:r>
          </a:p>
          <a:p>
            <a:r>
              <a:rPr lang="en-US" sz="4300" dirty="0" smtClean="0"/>
              <a:t>Aplastic </a:t>
            </a:r>
            <a:r>
              <a:rPr lang="en-US" sz="4300" dirty="0"/>
              <a:t>anemia</a:t>
            </a:r>
          </a:p>
          <a:p>
            <a:r>
              <a:rPr lang="en-US" sz="4300" dirty="0"/>
              <a:t>Congenital malformations</a:t>
            </a:r>
          </a:p>
          <a:p>
            <a:r>
              <a:rPr lang="en-US" sz="4300" dirty="0"/>
              <a:t>Male infertility</a:t>
            </a:r>
          </a:p>
          <a:p>
            <a:r>
              <a:rPr lang="en-US" sz="4300" dirty="0"/>
              <a:t>Female infertility (after exposure cessation)</a:t>
            </a:r>
          </a:p>
          <a:p>
            <a:r>
              <a:rPr lang="en-US" sz="4300" dirty="0" smtClean="0"/>
              <a:t>Miscarriage, preterm birth, or fetal growth restriction (from maternal preconception exposure or paternal exposure)</a:t>
            </a:r>
          </a:p>
          <a:p>
            <a:r>
              <a:rPr lang="en-US" sz="4300" dirty="0" smtClean="0"/>
              <a:t>Preterm </a:t>
            </a:r>
            <a:r>
              <a:rPr lang="en-US" sz="4300" dirty="0"/>
              <a:t>birth or fetal growth restriction (from exposure during pregnancy)</a:t>
            </a:r>
          </a:p>
          <a:p>
            <a:r>
              <a:rPr lang="en-US" sz="4300" dirty="0"/>
              <a:t>Cardiovascular effects</a:t>
            </a:r>
          </a:p>
          <a:p>
            <a:r>
              <a:rPr lang="en-US" sz="4300" dirty="0"/>
              <a:t>Liver function or risk of cirrhosis</a:t>
            </a:r>
          </a:p>
          <a:p>
            <a:r>
              <a:rPr lang="en-US" sz="4300" dirty="0"/>
              <a:t>Gastrointestinal effects</a:t>
            </a:r>
          </a:p>
          <a:p>
            <a:r>
              <a:rPr lang="en-US" sz="4300" dirty="0"/>
              <a:t>Renal toxicity</a:t>
            </a:r>
          </a:p>
          <a:p>
            <a:r>
              <a:rPr lang="en-US" sz="4300" dirty="0"/>
              <a:t>Amyotrophic lateral sclerosis</a:t>
            </a:r>
          </a:p>
          <a:p>
            <a:r>
              <a:rPr lang="en-US" sz="4300" dirty="0"/>
              <a:t>Parkinson disease</a:t>
            </a:r>
          </a:p>
          <a:p>
            <a:r>
              <a:rPr lang="en-US" sz="4300" dirty="0"/>
              <a:t>Multiple sclerosis</a:t>
            </a:r>
          </a:p>
          <a:p>
            <a:r>
              <a:rPr lang="en-US" sz="4300" dirty="0"/>
              <a:t>Alzheimer disease</a:t>
            </a:r>
          </a:p>
          <a:p>
            <a:r>
              <a:rPr lang="en-US" sz="4300" dirty="0"/>
              <a:t>Long-term reduction in color discrimination</a:t>
            </a:r>
          </a:p>
          <a:p>
            <a:r>
              <a:rPr lang="en-US" sz="4300" dirty="0"/>
              <a:t>Long-term hearing loss</a:t>
            </a:r>
          </a:p>
          <a:p>
            <a:r>
              <a:rPr lang="en-US" sz="4300" dirty="0"/>
              <a:t>Long-term reduction in olfactory function</a:t>
            </a:r>
          </a:p>
          <a:p>
            <a:endParaRPr lang="en-US" dirty="0"/>
          </a:p>
        </p:txBody>
      </p:sp>
    </p:spTree>
    <p:extLst>
      <p:ext uri="{BB962C8B-B14F-4D97-AF65-F5344CB8AC3E}">
        <p14:creationId xmlns:p14="http://schemas.microsoft.com/office/powerpoint/2010/main" val="29000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Outreach to people potentially exposed</a:t>
            </a:r>
            <a:endParaRPr lang="en-US" sz="3200" dirty="0">
              <a:solidFill>
                <a:schemeClr val="tx1"/>
              </a:solidFill>
            </a:endParaRPr>
          </a:p>
        </p:txBody>
      </p:sp>
      <p:sp>
        <p:nvSpPr>
          <p:cNvPr id="4" name="Text Placeholder 3"/>
          <p:cNvSpPr>
            <a:spLocks noGrp="1"/>
          </p:cNvSpPr>
          <p:nvPr>
            <p:ph type="body" sz="quarter" idx="10"/>
          </p:nvPr>
        </p:nvSpPr>
        <p:spPr/>
        <p:txBody>
          <a:bodyPr/>
          <a:lstStyle/>
          <a:p>
            <a:endParaRPr lang="en-US" dirty="0"/>
          </a:p>
        </p:txBody>
      </p:sp>
      <p:pic>
        <p:nvPicPr>
          <p:cNvPr id="142337" name="Picture 1" descr="C:\Documents and Settings\VHACODICKW\Local Settings\Temporary Internet Files\Content.IE5\KCYNLBZY\MC910221007[1].jpg"/>
          <p:cNvPicPr>
            <a:picLocks noGrp="1" noChangeAspect="1" noChangeArrowheads="1"/>
          </p:cNvPicPr>
          <p:nvPr>
            <p:ph idx="1"/>
          </p:nvPr>
        </p:nvPicPr>
        <p:blipFill>
          <a:blip r:embed="rId2" cstate="print"/>
          <a:srcRect/>
          <a:stretch>
            <a:fillRect/>
          </a:stretch>
        </p:blipFill>
        <p:spPr bwMode="auto">
          <a:xfrm>
            <a:off x="1981200" y="2286000"/>
            <a:ext cx="4289029" cy="2856827"/>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schemeClr val="tx1"/>
                </a:solidFill>
              </a:rPr>
              <a:t>USMC -  Information Self-Registry</a:t>
            </a:r>
            <a:endParaRPr lang="en-US" sz="3200" dirty="0">
              <a:solidFill>
                <a:schemeClr val="tx1"/>
              </a:solidFill>
            </a:endParaRP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dirty="0"/>
          </a:p>
        </p:txBody>
      </p:sp>
      <p:pic>
        <p:nvPicPr>
          <p:cNvPr id="100354" name="Picture 2"/>
          <p:cNvPicPr>
            <a:picLocks noChangeAspect="1" noChangeArrowheads="1"/>
          </p:cNvPicPr>
          <p:nvPr/>
        </p:nvPicPr>
        <p:blipFill>
          <a:blip r:embed="rId2" cstate="print"/>
          <a:srcRect t="14583" r="6250" b="6250"/>
          <a:stretch>
            <a:fillRect/>
          </a:stretch>
        </p:blipFill>
        <p:spPr bwMode="auto">
          <a:xfrm>
            <a:off x="1066800" y="1600200"/>
            <a:ext cx="7218947"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lstStyle/>
          <a:p>
            <a:r>
              <a:rPr lang="en-US" dirty="0" smtClean="0">
                <a:solidFill>
                  <a:schemeClr val="tx1"/>
                </a:solidFill>
              </a:rPr>
              <a:t>USMC -  Q and A Booklet</a:t>
            </a:r>
            <a:endParaRPr lang="en-US" dirty="0"/>
          </a:p>
        </p:txBody>
      </p:sp>
      <p:sp>
        <p:nvSpPr>
          <p:cNvPr id="3" name="Content Placeholder 2"/>
          <p:cNvSpPr>
            <a:spLocks noGrp="1"/>
          </p:cNvSpPr>
          <p:nvPr>
            <p:ph idx="1"/>
          </p:nvPr>
        </p:nvSpPr>
        <p:spPr>
          <a:xfrm>
            <a:off x="457200" y="2362200"/>
            <a:ext cx="8229600" cy="4191000"/>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chemeClr val="tx1">
                  <a:lumMod val="50000"/>
                  <a:lumOff val="50000"/>
                </a:schemeClr>
              </a:solidFill>
            </a:endParaRPr>
          </a:p>
          <a:p>
            <a:pPr algn="ctr"/>
            <a:endParaRPr lang="en-US" sz="2000" dirty="0" smtClean="0">
              <a:solidFill>
                <a:schemeClr val="tx1">
                  <a:lumMod val="50000"/>
                  <a:lumOff val="50000"/>
                </a:schemeClr>
              </a:solidFill>
            </a:endParaRPr>
          </a:p>
          <a:p>
            <a:pPr algn="ctr"/>
            <a:endParaRPr lang="en-US" sz="2000" dirty="0" smtClean="0">
              <a:solidFill>
                <a:schemeClr val="tx1">
                  <a:lumMod val="50000"/>
                  <a:lumOff val="50000"/>
                </a:schemeClr>
              </a:solidFill>
            </a:endParaRPr>
          </a:p>
          <a:p>
            <a:pPr algn="ctr"/>
            <a:endParaRPr lang="en-US" sz="2000" dirty="0" smtClean="0">
              <a:solidFill>
                <a:schemeClr val="tx1">
                  <a:lumMod val="50000"/>
                  <a:lumOff val="50000"/>
                </a:schemeClr>
              </a:solidFill>
            </a:endParaRPr>
          </a:p>
          <a:p>
            <a:pPr algn="ctr"/>
            <a:r>
              <a:rPr lang="en-US" sz="2000" dirty="0" smtClean="0">
                <a:solidFill>
                  <a:schemeClr val="tx1">
                    <a:lumMod val="50000"/>
                    <a:lumOff val="50000"/>
                  </a:schemeClr>
                </a:solidFill>
              </a:rPr>
              <a:t>https://clnr.hqi.usmc.mil/clwater/documents/CLHDW_Booklet.pdf</a:t>
            </a:r>
            <a:endParaRPr lang="en-US" sz="2000" dirty="0">
              <a:solidFill>
                <a:schemeClr val="tx1">
                  <a:lumMod val="50000"/>
                  <a:lumOff val="50000"/>
                </a:schemeClr>
              </a:solidFill>
            </a:endParaRPr>
          </a:p>
        </p:txBody>
      </p:sp>
      <p:sp>
        <p:nvSpPr>
          <p:cNvPr id="4" name="Text Placeholder 3"/>
          <p:cNvSpPr>
            <a:spLocks noGrp="1"/>
          </p:cNvSpPr>
          <p:nvPr>
            <p:ph type="body" sz="quarter" idx="10"/>
          </p:nvPr>
        </p:nvSpPr>
        <p:spPr/>
        <p:txBody>
          <a:bodyPr/>
          <a:lstStyle/>
          <a:p>
            <a:endParaRPr lang="en-US" dirty="0"/>
          </a:p>
        </p:txBody>
      </p:sp>
      <p:pic>
        <p:nvPicPr>
          <p:cNvPr id="185347" name="Picture 3"/>
          <p:cNvPicPr>
            <a:picLocks noChangeAspect="1" noChangeArrowheads="1"/>
          </p:cNvPicPr>
          <p:nvPr/>
        </p:nvPicPr>
        <p:blipFill>
          <a:blip r:embed="rId2" cstate="print"/>
          <a:srcRect t="20091" r="13699" b="8676"/>
          <a:stretch>
            <a:fillRect/>
          </a:stretch>
        </p:blipFill>
        <p:spPr bwMode="auto">
          <a:xfrm>
            <a:off x="914400" y="990600"/>
            <a:ext cx="7467600" cy="4622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What happened at U.S. Marine Corps Base Camp Lejeune?</a:t>
            </a:r>
            <a:endParaRPr lang="en-US" dirty="0">
              <a:solidFill>
                <a:schemeClr val="tx1"/>
              </a:solidFill>
            </a:endParaRPr>
          </a:p>
        </p:txBody>
      </p:sp>
      <p:sp>
        <p:nvSpPr>
          <p:cNvPr id="3" name="Content Placeholder 2"/>
          <p:cNvSpPr>
            <a:spLocks noGrp="1"/>
          </p:cNvSpPr>
          <p:nvPr>
            <p:ph idx="1"/>
          </p:nvPr>
        </p:nvSpPr>
        <p:spPr/>
        <p:txBody>
          <a:bodyPr/>
          <a:lstStyle/>
          <a:p>
            <a:r>
              <a:rPr lang="en-US" dirty="0">
                <a:solidFill>
                  <a:schemeClr val="tx1"/>
                </a:solidFill>
              </a:rPr>
              <a:t>From the 1950s through the 1980s, people living or working at the U.S. Marine Corps Base Camp Lejeune, NC, were potentially exposed to drinking water contaminated with industrial solvents, benzene, and other chemicals</a:t>
            </a:r>
            <a:endParaRPr lang="en-US" dirty="0"/>
          </a:p>
        </p:txBody>
      </p:sp>
      <p:sp>
        <p:nvSpPr>
          <p:cNvPr id="4" name="Text Placeholder 3"/>
          <p:cNvSpPr>
            <a:spLocks noGrp="1"/>
          </p:cNvSpPr>
          <p:nvPr>
            <p:ph type="body" sz="quarter" idx="10"/>
          </p:nvPr>
        </p:nvSpPr>
        <p:spPr/>
        <p:txBody>
          <a:bodyPr/>
          <a:lstStyle/>
          <a:p>
            <a:endParaRPr lang="en-US" dirty="0"/>
          </a:p>
        </p:txBody>
      </p:sp>
      <p:pic>
        <p:nvPicPr>
          <p:cNvPr id="5" name="Picture 5"/>
          <p:cNvPicPr>
            <a:picLocks noChangeAspect="1" noChangeArrowheads="1"/>
          </p:cNvPicPr>
          <p:nvPr/>
        </p:nvPicPr>
        <p:blipFill>
          <a:blip r:embed="rId2" cstate="print"/>
          <a:srcRect l="18386" t="23543" r="14500" b="20914"/>
          <a:stretch>
            <a:fillRect/>
          </a:stretch>
        </p:blipFill>
        <p:spPr bwMode="auto">
          <a:xfrm>
            <a:off x="228600" y="3200400"/>
            <a:ext cx="4724400" cy="2932386"/>
          </a:xfrm>
          <a:prstGeom prst="rect">
            <a:avLst/>
          </a:prstGeom>
          <a:noFill/>
          <a:ln w="9525">
            <a:noFill/>
            <a:miter lim="800000"/>
            <a:headEnd/>
            <a:tailEnd/>
          </a:ln>
        </p:spPr>
      </p:pic>
      <p:pic>
        <p:nvPicPr>
          <p:cNvPr id="6" name="Content Placeholder 4" descr="DSCN1078.JPG"/>
          <p:cNvPicPr>
            <a:picLocks noChangeAspect="1"/>
          </p:cNvPicPr>
          <p:nvPr/>
        </p:nvPicPr>
        <p:blipFill>
          <a:blip r:embed="rId3" cstate="print"/>
          <a:stretch>
            <a:fillRect/>
          </a:stretch>
        </p:blipFill>
        <p:spPr>
          <a:xfrm>
            <a:off x="5029200" y="3200400"/>
            <a:ext cx="3754986" cy="2819400"/>
          </a:xfrm>
          <a:prstGeom prst="rect">
            <a:avLst/>
          </a:prstGeom>
          <a:ln w="28575">
            <a:solidFill>
              <a:srgbClr val="FFCC00"/>
            </a:solid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USMC timeline (booklet pp. 18-19):  </a:t>
            </a:r>
            <a:endParaRPr lang="en-US" dirty="0">
              <a:solidFill>
                <a:schemeClr val="tx1"/>
              </a:solidFill>
            </a:endParaRPr>
          </a:p>
        </p:txBody>
      </p:sp>
      <p:sp>
        <p:nvSpPr>
          <p:cNvPr id="4" name="Text Placeholder 3"/>
          <p:cNvSpPr>
            <a:spLocks noGrp="1"/>
          </p:cNvSpPr>
          <p:nvPr>
            <p:ph type="body" sz="quarter" idx="10"/>
          </p:nvPr>
        </p:nvSpPr>
        <p:spPr/>
        <p:txBody>
          <a:bodyPr/>
          <a:lstStyle/>
          <a:p>
            <a:endParaRPr lang="en-US" dirty="0"/>
          </a:p>
        </p:txBody>
      </p:sp>
      <p:pic>
        <p:nvPicPr>
          <p:cNvPr id="187394" name="Picture 2"/>
          <p:cNvPicPr>
            <a:picLocks noGrp="1" noChangeAspect="1" noChangeArrowheads="1"/>
          </p:cNvPicPr>
          <p:nvPr>
            <p:ph idx="1"/>
          </p:nvPr>
        </p:nvPicPr>
        <p:blipFill>
          <a:blip r:embed="rId2" cstate="print"/>
          <a:srcRect t="38182" r="13182" b="27273"/>
          <a:stretch>
            <a:fillRect/>
          </a:stretch>
        </p:blipFill>
        <p:spPr bwMode="auto">
          <a:xfrm>
            <a:off x="304800" y="1981200"/>
            <a:ext cx="8458200" cy="312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The Few, The Proud, The Forgotten</a:t>
            </a:r>
            <a:br>
              <a:rPr lang="en-US" i="1" dirty="0" smtClean="0">
                <a:solidFill>
                  <a:schemeClr val="tx1"/>
                </a:solidFill>
              </a:rPr>
            </a:br>
            <a:r>
              <a:rPr lang="en-US" sz="2000" b="0" dirty="0" smtClean="0">
                <a:solidFill>
                  <a:schemeClr val="tx1"/>
                </a:solidFill>
              </a:rPr>
              <a:t>Website for Veterans, Family, etc.</a:t>
            </a:r>
            <a:endParaRPr lang="en-US" sz="2000" b="0" dirty="0">
              <a:solidFill>
                <a:schemeClr val="tx1"/>
              </a:solidFill>
            </a:endParaRPr>
          </a:p>
        </p:txBody>
      </p:sp>
      <p:pic>
        <p:nvPicPr>
          <p:cNvPr id="188418" name="Picture 2"/>
          <p:cNvPicPr>
            <a:picLocks noGrp="1" noChangeAspect="1" noChangeArrowheads="1"/>
          </p:cNvPicPr>
          <p:nvPr>
            <p:ph idx="1"/>
          </p:nvPr>
        </p:nvPicPr>
        <p:blipFill>
          <a:blip r:embed="rId2" cstate="print"/>
          <a:srcRect t="7547" r="10784" b="7547"/>
          <a:stretch>
            <a:fillRect/>
          </a:stretch>
        </p:blipFill>
        <p:spPr bwMode="auto">
          <a:xfrm>
            <a:off x="1295400" y="1600200"/>
            <a:ext cx="6934200" cy="3810000"/>
          </a:xfrm>
          <a:prstGeom prst="rect">
            <a:avLst/>
          </a:prstGeom>
          <a:noFill/>
          <a:ln w="9525">
            <a:noFill/>
            <a:miter lim="800000"/>
            <a:headEnd/>
            <a:tailEnd/>
          </a:ln>
        </p:spPr>
      </p:pic>
      <p:sp>
        <p:nvSpPr>
          <p:cNvPr id="6" name="TextBox 5"/>
          <p:cNvSpPr txBox="1"/>
          <p:nvPr/>
        </p:nvSpPr>
        <p:spPr>
          <a:xfrm>
            <a:off x="1676400" y="5410200"/>
            <a:ext cx="5715000" cy="892552"/>
          </a:xfrm>
          <a:prstGeom prst="rect">
            <a:avLst/>
          </a:prstGeom>
          <a:noFill/>
        </p:spPr>
        <p:txBody>
          <a:bodyPr wrap="square" rtlCol="0">
            <a:spAutoFit/>
          </a:bodyPr>
          <a:lstStyle/>
          <a:p>
            <a:pPr algn="ctr"/>
            <a:r>
              <a:rPr lang="en-US" sz="2800" b="1" i="1" dirty="0" smtClean="0"/>
              <a:t>Documentary:</a:t>
            </a:r>
          </a:p>
          <a:p>
            <a:pPr algn="ctr"/>
            <a:r>
              <a:rPr lang="en-US" sz="2400" dirty="0" smtClean="0"/>
              <a:t>http://semperfialwaysfaithful.com/</a:t>
            </a:r>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3200" dirty="0" smtClean="0">
                <a:solidFill>
                  <a:schemeClr val="tx1"/>
                </a:solidFill>
              </a:rPr>
              <a:t>VA  - OPH Website</a:t>
            </a:r>
            <a:endParaRPr lang="en-US" sz="3200" dirty="0">
              <a:solidFill>
                <a:schemeClr val="tx1"/>
              </a:solidFill>
            </a:endParaRP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dirty="0"/>
          </a:p>
        </p:txBody>
      </p:sp>
      <p:pic>
        <p:nvPicPr>
          <p:cNvPr id="101378" name="Picture 2"/>
          <p:cNvPicPr>
            <a:picLocks noChangeAspect="1" noChangeArrowheads="1"/>
          </p:cNvPicPr>
          <p:nvPr/>
        </p:nvPicPr>
        <p:blipFill>
          <a:blip r:embed="rId2" cstate="print"/>
          <a:srcRect t="21875" r="7813" b="9375"/>
          <a:stretch>
            <a:fillRect/>
          </a:stretch>
        </p:blipFill>
        <p:spPr bwMode="auto">
          <a:xfrm>
            <a:off x="152400" y="1295400"/>
            <a:ext cx="8855364" cy="495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nSpc>
                <a:spcPts val="4200"/>
              </a:lnSpc>
            </a:pPr>
            <a:r>
              <a:rPr lang="en-US" sz="2800" b="1" dirty="0" smtClean="0">
                <a:solidFill>
                  <a:schemeClr val="tx1"/>
                </a:solidFill>
              </a:rPr>
              <a:t>ATSDR –</a:t>
            </a:r>
            <a:br>
              <a:rPr lang="en-US" sz="2800" b="1" dirty="0" smtClean="0">
                <a:solidFill>
                  <a:schemeClr val="tx1"/>
                </a:solidFill>
              </a:rPr>
            </a:br>
            <a:r>
              <a:rPr lang="en-US" sz="2800" b="1" dirty="0" smtClean="0"/>
              <a:t>Website </a:t>
            </a:r>
            <a:r>
              <a:rPr lang="en-US" sz="2000" dirty="0" smtClean="0">
                <a:hlinkClick r:id="rId2"/>
              </a:rPr>
              <a:t>http://www.atsdr.cdc.gov/sites/lejeune/index.html</a:t>
            </a:r>
            <a:r>
              <a:rPr lang="en-US" sz="2800" dirty="0" smtClean="0"/>
              <a:t>,</a:t>
            </a:r>
            <a:br>
              <a:rPr lang="en-US" sz="2800" dirty="0" smtClean="0"/>
            </a:br>
            <a:r>
              <a:rPr lang="en-US" sz="2800" b="1" dirty="0" smtClean="0">
                <a:solidFill>
                  <a:schemeClr val="tx1"/>
                </a:solidFill>
              </a:rPr>
              <a:t>Community Assistance Panel (“CAP”),</a:t>
            </a:r>
            <a:br>
              <a:rPr lang="en-US" sz="2800" b="1" dirty="0" smtClean="0">
                <a:solidFill>
                  <a:schemeClr val="tx1"/>
                </a:solidFill>
              </a:rPr>
            </a:br>
            <a:r>
              <a:rPr lang="en-US" sz="2800" b="1" dirty="0" smtClean="0"/>
              <a:t>and research studies</a:t>
            </a:r>
            <a:endParaRPr lang="en-US" sz="2800" b="1" dirty="0">
              <a:solidFill>
                <a:schemeClr val="tx1"/>
              </a:solidFill>
            </a:endParaRPr>
          </a:p>
        </p:txBody>
      </p:sp>
      <p:pic>
        <p:nvPicPr>
          <p:cNvPr id="186370" name="Picture 2"/>
          <p:cNvPicPr>
            <a:picLocks noGrp="1" noChangeAspect="1" noChangeArrowheads="1"/>
          </p:cNvPicPr>
          <p:nvPr>
            <p:ph sz="half" idx="1"/>
          </p:nvPr>
        </p:nvPicPr>
        <p:blipFill>
          <a:blip r:embed="rId3" cstate="print"/>
          <a:srcRect l="5660" t="20126" r="7547" b="6918"/>
          <a:stretch>
            <a:fillRect/>
          </a:stretch>
        </p:blipFill>
        <p:spPr bwMode="auto">
          <a:xfrm>
            <a:off x="4724400" y="2819400"/>
            <a:ext cx="3886200" cy="2743200"/>
          </a:xfrm>
          <a:prstGeom prst="rect">
            <a:avLst/>
          </a:prstGeom>
          <a:noFill/>
          <a:ln w="9525">
            <a:solidFill>
              <a:schemeClr val="accent1"/>
            </a:solidFill>
            <a:miter lim="800000"/>
            <a:headEnd/>
            <a:tailEnd/>
          </a:ln>
        </p:spPr>
      </p:pic>
      <p:sp>
        <p:nvSpPr>
          <p:cNvPr id="9" name="Content Placeholder 6"/>
          <p:cNvSpPr>
            <a:spLocks noGrp="1"/>
          </p:cNvSpPr>
          <p:nvPr>
            <p:ph sz="half" idx="2"/>
          </p:nvPr>
        </p:nvSpPr>
        <p:spPr>
          <a:xfrm>
            <a:off x="457200" y="2514600"/>
            <a:ext cx="4038600" cy="3505200"/>
          </a:xfrm>
        </p:spPr>
        <p:txBody>
          <a:bodyPr>
            <a:normAutofit/>
          </a:bodyPr>
          <a:lstStyle/>
          <a:p>
            <a:endParaRPr lang="en-US" sz="1000" b="1" dirty="0" smtClean="0"/>
          </a:p>
          <a:p>
            <a:r>
              <a:rPr lang="en-US" sz="2400" dirty="0" smtClean="0">
                <a:solidFill>
                  <a:schemeClr val="tx1">
                    <a:lumMod val="50000"/>
                    <a:lumOff val="50000"/>
                  </a:schemeClr>
                </a:solidFill>
              </a:rPr>
              <a:t>CAP established by ATSDR in 2006</a:t>
            </a:r>
          </a:p>
          <a:p>
            <a:r>
              <a:rPr lang="en-US" sz="2400" dirty="0" smtClean="0">
                <a:solidFill>
                  <a:schemeClr val="tx1">
                    <a:lumMod val="50000"/>
                    <a:lumOff val="50000"/>
                  </a:schemeClr>
                </a:solidFill>
              </a:rPr>
              <a:t>Community members provide input to ATSDR on proposed studies, etc.</a:t>
            </a:r>
          </a:p>
          <a:p>
            <a:r>
              <a:rPr lang="en-US" sz="2400" dirty="0" smtClean="0">
                <a:solidFill>
                  <a:schemeClr val="tx1">
                    <a:lumMod val="50000"/>
                    <a:lumOff val="50000"/>
                  </a:schemeClr>
                </a:solidFill>
              </a:rPr>
              <a:t>Meet quarterly in Atlanta (the public can call in)</a:t>
            </a:r>
            <a:endParaRPr lang="en-US" sz="2400" dirty="0" smtClean="0"/>
          </a:p>
          <a:p>
            <a:endParaRPr lang="en-US"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a:xfrm>
            <a:off x="457200" y="228600"/>
            <a:ext cx="8229600" cy="1371600"/>
          </a:xfrm>
          <a:noFill/>
        </p:spPr>
        <p:txBody>
          <a:bodyPr/>
          <a:lstStyle/>
          <a:p>
            <a:pPr>
              <a:lnSpc>
                <a:spcPct val="100000"/>
              </a:lnSpc>
            </a:pPr>
            <a:r>
              <a:rPr lang="en-US" dirty="0" smtClean="0">
                <a:solidFill>
                  <a:schemeClr val="tx1"/>
                </a:solidFill>
              </a:rPr>
              <a:t>ATSDR water modeling : </a:t>
            </a:r>
            <a:br>
              <a:rPr lang="en-US" dirty="0" smtClean="0">
                <a:solidFill>
                  <a:schemeClr val="tx1"/>
                </a:solidFill>
              </a:rPr>
            </a:br>
            <a:r>
              <a:rPr lang="en-US" dirty="0" smtClean="0">
                <a:solidFill>
                  <a:schemeClr val="tx1"/>
                </a:solidFill>
              </a:rPr>
              <a:t>Reconstructing historical drinking-water concentrations </a:t>
            </a:r>
          </a:p>
        </p:txBody>
      </p:sp>
      <p:sp>
        <p:nvSpPr>
          <p:cNvPr id="5" name="Content Placeholder 4"/>
          <p:cNvSpPr>
            <a:spLocks noGrp="1"/>
          </p:cNvSpPr>
          <p:nvPr>
            <p:ph idx="1"/>
          </p:nvPr>
        </p:nvSpPr>
        <p:spPr>
          <a:xfrm>
            <a:off x="457200" y="1219200"/>
            <a:ext cx="8229600" cy="4876800"/>
          </a:xfrm>
        </p:spPr>
        <p:txBody>
          <a:bodyPr/>
          <a:lstStyle/>
          <a:p>
            <a:pPr marL="609600" indent="-609600">
              <a:lnSpc>
                <a:spcPct val="90000"/>
              </a:lnSpc>
              <a:spcAft>
                <a:spcPct val="20000"/>
              </a:spcAft>
              <a:buClr>
                <a:srgbClr val="FFCC00"/>
              </a:buClr>
            </a:pPr>
            <a:endParaRPr lang="en-US" b="0" dirty="0" smtClean="0">
              <a:solidFill>
                <a:schemeClr val="tx2"/>
              </a:solidFill>
            </a:endParaRPr>
          </a:p>
          <a:p>
            <a:pPr marL="609600" indent="-609600">
              <a:lnSpc>
                <a:spcPct val="90000"/>
              </a:lnSpc>
              <a:spcAft>
                <a:spcPct val="20000"/>
              </a:spcAft>
              <a:buClr>
                <a:srgbClr val="FFCC00"/>
              </a:buClr>
            </a:pPr>
            <a:endParaRPr lang="en-US" sz="2000" b="0" dirty="0" smtClean="0">
              <a:solidFill>
                <a:schemeClr val="accent4"/>
              </a:solidFill>
            </a:endParaRPr>
          </a:p>
          <a:p>
            <a:pPr marL="609600" indent="-609600">
              <a:lnSpc>
                <a:spcPct val="90000"/>
              </a:lnSpc>
              <a:spcAft>
                <a:spcPct val="20000"/>
              </a:spcAft>
              <a:buClr>
                <a:srgbClr val="FFCC00"/>
              </a:buClr>
            </a:pPr>
            <a:r>
              <a:rPr lang="en-US" sz="2000" b="0" dirty="0" smtClean="0">
                <a:solidFill>
                  <a:schemeClr val="tx1"/>
                </a:solidFill>
              </a:rPr>
              <a:t>What </a:t>
            </a:r>
            <a:r>
              <a:rPr lang="en-US" sz="2000" b="0" dirty="0">
                <a:solidFill>
                  <a:schemeClr val="tx1"/>
                </a:solidFill>
              </a:rPr>
              <a:t>chemical compounds contaminated drinking water at Camp Lejeune and where did they come from (sources)?</a:t>
            </a:r>
          </a:p>
          <a:p>
            <a:pPr marL="609600" indent="-609600">
              <a:lnSpc>
                <a:spcPct val="90000"/>
              </a:lnSpc>
              <a:spcAft>
                <a:spcPct val="20000"/>
              </a:spcAft>
              <a:buClr>
                <a:srgbClr val="FFCC00"/>
              </a:buClr>
            </a:pPr>
            <a:r>
              <a:rPr lang="en-US" sz="2000" b="0" dirty="0">
                <a:solidFill>
                  <a:schemeClr val="tx1"/>
                </a:solidFill>
              </a:rPr>
              <a:t>When did contaminated groundwater reach water-supply wells and what was the duration of the contamination?</a:t>
            </a:r>
          </a:p>
          <a:p>
            <a:pPr marL="609600" indent="-609600">
              <a:lnSpc>
                <a:spcPct val="90000"/>
              </a:lnSpc>
              <a:spcAft>
                <a:spcPct val="20000"/>
              </a:spcAft>
              <a:buClr>
                <a:srgbClr val="FFCC00"/>
              </a:buClr>
            </a:pPr>
            <a:r>
              <a:rPr lang="en-US" sz="2000" b="0" dirty="0">
                <a:solidFill>
                  <a:schemeClr val="tx1"/>
                </a:solidFill>
              </a:rPr>
              <a:t>How was contaminated water distributed </a:t>
            </a:r>
            <a:r>
              <a:rPr lang="en-US" sz="2000" b="0" dirty="0" smtClean="0">
                <a:solidFill>
                  <a:schemeClr val="tx1"/>
                </a:solidFill>
              </a:rPr>
              <a:t>through water-distribution </a:t>
            </a:r>
            <a:r>
              <a:rPr lang="en-US" sz="2000" b="0" dirty="0">
                <a:solidFill>
                  <a:schemeClr val="tx1"/>
                </a:solidFill>
              </a:rPr>
              <a:t>systems?</a:t>
            </a:r>
          </a:p>
          <a:p>
            <a:pPr marL="609600" indent="-609600">
              <a:lnSpc>
                <a:spcPct val="90000"/>
              </a:lnSpc>
              <a:buClr>
                <a:srgbClr val="FFCC00"/>
              </a:buClr>
            </a:pPr>
            <a:r>
              <a:rPr lang="en-US" sz="2000" b="0" dirty="0">
                <a:solidFill>
                  <a:schemeClr val="tx1"/>
                </a:solidFill>
              </a:rPr>
              <a:t>What were the frequency, duration, and spatial distribution of exposure to contaminated drinking water (monthly drinking-water concentrations)?</a:t>
            </a:r>
          </a:p>
          <a:p>
            <a:pPr marL="609600" indent="-609600">
              <a:lnSpc>
                <a:spcPct val="90000"/>
              </a:lnSpc>
              <a:buClr>
                <a:srgbClr val="FFCC00"/>
              </a:buClr>
            </a:pPr>
            <a:r>
              <a:rPr lang="en-US" sz="2000" b="0" dirty="0">
                <a:solidFill>
                  <a:schemeClr val="tx1"/>
                </a:solidFill>
              </a:rPr>
              <a:t>What are the ranges of concentration values (based on modeling results) for a specific month?</a:t>
            </a: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dirty="0" smtClean="0">
                <a:solidFill>
                  <a:schemeClr val="tx1"/>
                </a:solidFill>
              </a:rPr>
              <a:t>The primary chemicals were:</a:t>
            </a:r>
            <a:r>
              <a:rPr lang="en-US" b="0" dirty="0" smtClean="0">
                <a:solidFill>
                  <a:schemeClr val="tx1">
                    <a:lumMod val="50000"/>
                    <a:lumOff val="50000"/>
                  </a:schemeClr>
                </a:solidFill>
              </a:rPr>
              <a:t/>
            </a:r>
            <a:br>
              <a:rPr lang="en-US" b="0" dirty="0" smtClean="0">
                <a:solidFill>
                  <a:schemeClr val="tx1">
                    <a:lumMod val="50000"/>
                    <a:lumOff val="50000"/>
                  </a:schemeClr>
                </a:solidFill>
              </a:rPr>
            </a:br>
            <a:endParaRPr lang="en-US" dirty="0" smtClean="0">
              <a:solidFill>
                <a:schemeClr val="tx1"/>
              </a:solidFill>
            </a:endParaRPr>
          </a:p>
        </p:txBody>
      </p:sp>
      <p:sp>
        <p:nvSpPr>
          <p:cNvPr id="3" name="Content Placeholder 2"/>
          <p:cNvSpPr>
            <a:spLocks noGrp="1"/>
          </p:cNvSpPr>
          <p:nvPr>
            <p:ph idx="1"/>
          </p:nvPr>
        </p:nvSpPr>
        <p:spPr>
          <a:xfrm>
            <a:off x="457200" y="1828800"/>
            <a:ext cx="8229600" cy="4191000"/>
          </a:xfrm>
        </p:spPr>
        <p:txBody>
          <a:bodyPr/>
          <a:lstStyle/>
          <a:p>
            <a:r>
              <a:rPr lang="en-US" sz="2000" b="0" dirty="0" smtClean="0">
                <a:solidFill>
                  <a:schemeClr val="tx1">
                    <a:lumMod val="50000"/>
                    <a:lumOff val="50000"/>
                  </a:schemeClr>
                </a:solidFill>
                <a:hlinkClick r:id="rId2"/>
              </a:rPr>
              <a:t>Perchloroethylene (PCE or “Perc”)</a:t>
            </a:r>
            <a:r>
              <a:rPr lang="en-US" sz="2000" b="0" dirty="0" smtClean="0">
                <a:solidFill>
                  <a:schemeClr val="tx1">
                    <a:lumMod val="50000"/>
                    <a:lumOff val="50000"/>
                  </a:schemeClr>
                </a:solidFill>
              </a:rPr>
              <a:t> (145 KB, PDF), a dry cleaning solvent</a:t>
            </a:r>
          </a:p>
          <a:p>
            <a:r>
              <a:rPr lang="en-US" sz="2000" b="0" dirty="0" smtClean="0">
                <a:solidFill>
                  <a:schemeClr val="tx1">
                    <a:lumMod val="50000"/>
                    <a:lumOff val="50000"/>
                  </a:schemeClr>
                </a:solidFill>
                <a:hlinkClick r:id="rId3"/>
              </a:rPr>
              <a:t>Trichloroethylene (TCE)</a:t>
            </a:r>
            <a:r>
              <a:rPr lang="en-US" sz="2000" b="0" dirty="0" smtClean="0">
                <a:solidFill>
                  <a:schemeClr val="tx1">
                    <a:lumMod val="50000"/>
                    <a:lumOff val="50000"/>
                  </a:schemeClr>
                </a:solidFill>
              </a:rPr>
              <a:t> (76 KB, PDF), a metal greasing solvent</a:t>
            </a:r>
          </a:p>
          <a:p>
            <a:r>
              <a:rPr lang="en-US" sz="2000" b="0" dirty="0" smtClean="0">
                <a:solidFill>
                  <a:schemeClr val="tx1">
                    <a:lumMod val="50000"/>
                    <a:lumOff val="50000"/>
                  </a:schemeClr>
                </a:solidFill>
                <a:hlinkClick r:id="rId4"/>
              </a:rPr>
              <a:t>Benzene</a:t>
            </a:r>
            <a:r>
              <a:rPr lang="en-US" sz="2000" b="0" dirty="0" smtClean="0">
                <a:solidFill>
                  <a:schemeClr val="tx1">
                    <a:lumMod val="50000"/>
                    <a:lumOff val="50000"/>
                  </a:schemeClr>
                </a:solidFill>
              </a:rPr>
              <a:t> (55 KB, PDF), a fuel component</a:t>
            </a:r>
          </a:p>
          <a:p>
            <a:r>
              <a:rPr lang="en-US" sz="2000" b="0" dirty="0" smtClean="0">
                <a:solidFill>
                  <a:schemeClr val="tx1">
                    <a:lumMod val="50000"/>
                    <a:lumOff val="50000"/>
                  </a:schemeClr>
                </a:solidFill>
                <a:hlinkClick r:id="rId5"/>
              </a:rPr>
              <a:t>Vinyl chloride</a:t>
            </a:r>
            <a:r>
              <a:rPr lang="en-US" sz="2000" b="0" dirty="0" smtClean="0">
                <a:solidFill>
                  <a:schemeClr val="tx1">
                    <a:lumMod val="50000"/>
                    <a:lumOff val="50000"/>
                  </a:schemeClr>
                </a:solidFill>
              </a:rPr>
              <a:t> (59 KB, PDF), which can form when TCE/PCE break down</a:t>
            </a:r>
          </a:p>
          <a:p>
            <a:endParaRPr lang="en-US" sz="2000" b="0" dirty="0">
              <a:solidFill>
                <a:schemeClr val="tx1">
                  <a:lumMod val="50000"/>
                  <a:lumOff val="50000"/>
                </a:schemeClr>
              </a:solidFill>
            </a:endParaRPr>
          </a:p>
          <a:p>
            <a:r>
              <a:rPr lang="en-US" sz="2000" b="0" dirty="0">
                <a:solidFill>
                  <a:schemeClr val="tx1">
                    <a:lumMod val="50000"/>
                    <a:lumOff val="50000"/>
                  </a:schemeClr>
                </a:solidFill>
              </a:rPr>
              <a:t>http://www.atsdr.cdc.gov/sites/lejeune/chapterA_factsheet.html</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dirty="0" smtClean="0"/>
              <a:t>Schematic</a:t>
            </a:r>
            <a:endParaRPr lang="en-US" sz="3200" dirty="0"/>
          </a:p>
        </p:txBody>
      </p:sp>
      <p:sp>
        <p:nvSpPr>
          <p:cNvPr id="4" name="Text Placeholder 3"/>
          <p:cNvSpPr>
            <a:spLocks noGrp="1"/>
          </p:cNvSpPr>
          <p:nvPr>
            <p:ph type="body" sz="quarter" idx="10"/>
          </p:nvPr>
        </p:nvSpPr>
        <p:spPr/>
        <p:txBody>
          <a:bodyPr/>
          <a:lstStyle/>
          <a:p>
            <a:endParaRPr lang="en-US" dirty="0"/>
          </a:p>
        </p:txBody>
      </p:sp>
      <p:pic>
        <p:nvPicPr>
          <p:cNvPr id="113667" name="Picture 3"/>
          <p:cNvPicPr>
            <a:picLocks noChangeAspect="1" noChangeArrowheads="1"/>
          </p:cNvPicPr>
          <p:nvPr/>
        </p:nvPicPr>
        <p:blipFill>
          <a:blip r:embed="rId2" cstate="print"/>
          <a:srcRect l="13281" t="15625" r="10938" b="5246"/>
          <a:stretch>
            <a:fillRect/>
          </a:stretch>
        </p:blipFill>
        <p:spPr bwMode="auto">
          <a:xfrm>
            <a:off x="685800" y="1524000"/>
            <a:ext cx="8153400" cy="5105400"/>
          </a:xfrm>
          <a:prstGeom prst="rect">
            <a:avLst/>
          </a:prstGeom>
          <a:noFill/>
          <a:ln w="9525">
            <a:noFill/>
            <a:miter lim="800000"/>
            <a:headEnd/>
            <a:tailEnd/>
          </a:ln>
        </p:spPr>
      </p:pic>
      <p:sp>
        <p:nvSpPr>
          <p:cNvPr id="6" name="TextBox 5"/>
          <p:cNvSpPr txBox="1"/>
          <p:nvPr/>
        </p:nvSpPr>
        <p:spPr>
          <a:xfrm>
            <a:off x="304800" y="228600"/>
            <a:ext cx="8153401" cy="1046440"/>
          </a:xfrm>
          <a:prstGeom prst="rect">
            <a:avLst/>
          </a:prstGeom>
          <a:noFill/>
        </p:spPr>
        <p:txBody>
          <a:bodyPr wrap="square" rtlCol="0">
            <a:spAutoFit/>
          </a:bodyPr>
          <a:lstStyle/>
          <a:p>
            <a:pPr algn="ctr"/>
            <a:r>
              <a:rPr lang="en-US" sz="2200" b="1" dirty="0" smtClean="0"/>
              <a:t>Schematic of Water Supply:</a:t>
            </a:r>
          </a:p>
          <a:p>
            <a:pPr algn="ctr"/>
            <a:r>
              <a:rPr lang="en-US" sz="2000" dirty="0" smtClean="0"/>
              <a:t>Groundwater wells </a:t>
            </a:r>
            <a:r>
              <a:rPr lang="en-US" sz="2000" dirty="0" smtClean="0">
                <a:sym typeface="Wingdings" pitchFamily="2" charset="2"/>
              </a:rPr>
              <a:t></a:t>
            </a:r>
            <a:r>
              <a:rPr lang="en-US" sz="2000" dirty="0" smtClean="0"/>
              <a:t>Water Treatment Plant </a:t>
            </a:r>
            <a:r>
              <a:rPr lang="en-US" sz="2000" dirty="0" smtClean="0">
                <a:sym typeface="Wingdings" pitchFamily="2" charset="2"/>
              </a:rPr>
              <a:t>M</a:t>
            </a:r>
            <a:r>
              <a:rPr lang="en-US" sz="2000" dirty="0" smtClean="0"/>
              <a:t>ixed &amp; treated </a:t>
            </a:r>
          </a:p>
          <a:p>
            <a:pPr algn="ctr"/>
            <a:r>
              <a:rPr lang="en-US" sz="2000" dirty="0" smtClean="0">
                <a:sym typeface="Wingdings" pitchFamily="2" charset="2"/>
              </a:rPr>
              <a:t></a:t>
            </a:r>
            <a:r>
              <a:rPr lang="en-US" sz="2000" dirty="0" smtClean="0"/>
              <a:t> Stored above/below ground </a:t>
            </a:r>
            <a:r>
              <a:rPr lang="en-US" sz="2000" dirty="0" smtClean="0">
                <a:sym typeface="Wingdings" pitchFamily="2" charset="2"/>
              </a:rPr>
              <a:t> Pumped as needed to offices, schools, etc</a:t>
            </a:r>
            <a:r>
              <a:rPr lang="en-US" sz="2000" dirty="0" smtClean="0"/>
              <a:t>.</a:t>
            </a:r>
            <a:endParaRPr lang="en-US"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000" dirty="0"/>
              <a:t>8 water treatment plants serving the base </a:t>
            </a:r>
            <a:endParaRPr lang="en-US" dirty="0"/>
          </a:p>
        </p:txBody>
      </p:sp>
      <p:sp>
        <p:nvSpPr>
          <p:cNvPr id="9" name="Content Placeholder 8"/>
          <p:cNvSpPr>
            <a:spLocks noGrp="1"/>
          </p:cNvSpPr>
          <p:nvPr>
            <p:ph sz="half" idx="1"/>
          </p:nvPr>
        </p:nvSpPr>
        <p:spPr/>
        <p:txBody>
          <a:bodyPr>
            <a:normAutofit fontScale="85000" lnSpcReduction="20000"/>
          </a:bodyPr>
          <a:lstStyle/>
          <a:p>
            <a:r>
              <a:rPr lang="en-US" b="1" dirty="0" err="1" smtClean="0"/>
              <a:t>Hadnot</a:t>
            </a:r>
            <a:r>
              <a:rPr lang="en-US" b="1" dirty="0" smtClean="0"/>
              <a:t> </a:t>
            </a:r>
            <a:r>
              <a:rPr lang="en-US" b="1" dirty="0"/>
              <a:t>Point </a:t>
            </a:r>
            <a:r>
              <a:rPr lang="en-US" dirty="0"/>
              <a:t>(HP) </a:t>
            </a:r>
          </a:p>
          <a:p>
            <a:pPr lvl="1"/>
            <a:r>
              <a:rPr lang="en-US" dirty="0"/>
              <a:t>Began operation in 1942 </a:t>
            </a:r>
          </a:p>
          <a:p>
            <a:pPr lvl="1"/>
            <a:r>
              <a:rPr lang="en-US" dirty="0"/>
              <a:t>Areas served: </a:t>
            </a:r>
          </a:p>
          <a:p>
            <a:pPr lvl="2"/>
            <a:r>
              <a:rPr lang="en-US" dirty="0" smtClean="0"/>
              <a:t>Main side </a:t>
            </a:r>
            <a:r>
              <a:rPr lang="en-US" dirty="0"/>
              <a:t>barracks </a:t>
            </a:r>
          </a:p>
          <a:p>
            <a:pPr lvl="2"/>
            <a:r>
              <a:rPr lang="en-US" dirty="0"/>
              <a:t>Hospital Point family housing </a:t>
            </a:r>
          </a:p>
          <a:p>
            <a:pPr lvl="2"/>
            <a:r>
              <a:rPr lang="en-US" dirty="0"/>
              <a:t>Family housing at Midway Park, Paradise Point, and Berkeley Manor until June 1972 </a:t>
            </a:r>
          </a:p>
          <a:p>
            <a:r>
              <a:rPr lang="en-US" b="1" dirty="0"/>
              <a:t>Tarawa Terrace</a:t>
            </a:r>
            <a:r>
              <a:rPr lang="en-US" dirty="0"/>
              <a:t> (TT) </a:t>
            </a:r>
          </a:p>
          <a:p>
            <a:pPr lvl="1"/>
            <a:r>
              <a:rPr lang="en-US" dirty="0"/>
              <a:t>Began operation in 1952 </a:t>
            </a:r>
          </a:p>
          <a:p>
            <a:pPr lvl="1"/>
            <a:r>
              <a:rPr lang="en-US" dirty="0"/>
              <a:t>Shut down in March 1987 </a:t>
            </a:r>
          </a:p>
          <a:p>
            <a:pPr lvl="1"/>
            <a:r>
              <a:rPr lang="en-US" dirty="0"/>
              <a:t>Areas served: </a:t>
            </a:r>
          </a:p>
          <a:p>
            <a:pPr lvl="2"/>
            <a:r>
              <a:rPr lang="en-US" dirty="0"/>
              <a:t>Tarawa Terrace family housing </a:t>
            </a:r>
          </a:p>
          <a:p>
            <a:pPr lvl="2"/>
            <a:r>
              <a:rPr lang="en-US" dirty="0"/>
              <a:t>Knox trailer park </a:t>
            </a:r>
          </a:p>
          <a:p>
            <a:endParaRPr lang="en-US" dirty="0"/>
          </a:p>
        </p:txBody>
      </p:sp>
      <p:sp>
        <p:nvSpPr>
          <p:cNvPr id="10" name="Content Placeholder 9"/>
          <p:cNvSpPr>
            <a:spLocks noGrp="1"/>
          </p:cNvSpPr>
          <p:nvPr>
            <p:ph sz="half" idx="2"/>
          </p:nvPr>
        </p:nvSpPr>
        <p:spPr/>
        <p:txBody>
          <a:bodyPr>
            <a:normAutofit fontScale="85000" lnSpcReduction="20000"/>
          </a:bodyPr>
          <a:lstStyle/>
          <a:p>
            <a:r>
              <a:rPr lang="en-US" b="1" dirty="0" smtClean="0"/>
              <a:t>Holcomb </a:t>
            </a:r>
            <a:r>
              <a:rPr lang="en-US" b="1" dirty="0"/>
              <a:t>Boulevard</a:t>
            </a:r>
            <a:r>
              <a:rPr lang="en-US" dirty="0"/>
              <a:t> (HB) </a:t>
            </a:r>
          </a:p>
          <a:p>
            <a:pPr lvl="1"/>
            <a:r>
              <a:rPr lang="en-US" dirty="0"/>
              <a:t>Began operation in June 1972 </a:t>
            </a:r>
          </a:p>
          <a:p>
            <a:pPr lvl="1"/>
            <a:r>
              <a:rPr lang="en-US" dirty="0"/>
              <a:t>Areas served: </a:t>
            </a:r>
          </a:p>
          <a:p>
            <a:pPr lvl="2"/>
            <a:r>
              <a:rPr lang="en-US" dirty="0"/>
              <a:t>Family housing at Midway Park, Paradise Point, Berkeley Manor, and Watkins Village </a:t>
            </a:r>
          </a:p>
          <a:p>
            <a:pPr lvl="2"/>
            <a:r>
              <a:rPr lang="en-US" dirty="0"/>
              <a:t>Tarawa Terrace family housing after March 1987 </a:t>
            </a:r>
          </a:p>
          <a:p>
            <a:r>
              <a:rPr lang="en-US" b="1" dirty="0"/>
              <a:t>Courthouse Bay</a:t>
            </a:r>
            <a:r>
              <a:rPr lang="en-US" dirty="0"/>
              <a:t> </a:t>
            </a:r>
          </a:p>
          <a:p>
            <a:r>
              <a:rPr lang="en-US" b="1" dirty="0" smtClean="0"/>
              <a:t>Rifle </a:t>
            </a:r>
            <a:r>
              <a:rPr lang="en-US" b="1" dirty="0"/>
              <a:t>Range</a:t>
            </a:r>
            <a:r>
              <a:rPr lang="en-US" dirty="0"/>
              <a:t> </a:t>
            </a:r>
          </a:p>
          <a:p>
            <a:r>
              <a:rPr lang="en-US" b="1" dirty="0"/>
              <a:t>Onslow Beach</a:t>
            </a:r>
            <a:r>
              <a:rPr lang="en-US" dirty="0"/>
              <a:t> </a:t>
            </a:r>
          </a:p>
          <a:p>
            <a:r>
              <a:rPr lang="en-US" b="1" dirty="0"/>
              <a:t>Montford Point/Camp Johnson</a:t>
            </a:r>
            <a:r>
              <a:rPr lang="en-US" dirty="0"/>
              <a:t> </a:t>
            </a:r>
          </a:p>
          <a:p>
            <a:r>
              <a:rPr lang="en-US" b="1" dirty="0"/>
              <a:t>New River</a:t>
            </a:r>
            <a:r>
              <a:rPr lang="en-US" dirty="0"/>
              <a:t> </a:t>
            </a:r>
          </a:p>
          <a:p>
            <a:endParaRPr lang="en-US" dirty="0"/>
          </a:p>
        </p:txBody>
      </p:sp>
      <p:sp>
        <p:nvSpPr>
          <p:cNvPr id="5" name="Slide Number Placeholder 4"/>
          <p:cNvSpPr>
            <a:spLocks noGrp="1"/>
          </p:cNvSpPr>
          <p:nvPr>
            <p:ph type="sldNum" sz="quarter" idx="12"/>
          </p:nvPr>
        </p:nvSpPr>
        <p:spPr/>
        <p:txBody>
          <a:bodyPr/>
          <a:lstStyle/>
          <a:p>
            <a:pPr>
              <a:defRPr/>
            </a:pPr>
            <a:fld id="{95FA0F55-7BAE-4286-BBA7-1C93E61270C0}" type="slidenum">
              <a:rPr lang="en-US" smtClean="0"/>
              <a:pPr>
                <a:defRPr/>
              </a:pPr>
              <a:t>5</a:t>
            </a:fld>
            <a:endParaRPr lang="en-US" dirty="0"/>
          </a:p>
        </p:txBody>
      </p:sp>
    </p:spTree>
    <p:extLst>
      <p:ext uri="{BB962C8B-B14F-4D97-AF65-F5344CB8AC3E}">
        <p14:creationId xmlns:p14="http://schemas.microsoft.com/office/powerpoint/2010/main" val="3041050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9438"/>
          </a:xfrm>
        </p:spPr>
        <p:txBody>
          <a:bodyPr/>
          <a:lstStyle/>
          <a:p>
            <a:r>
              <a:rPr lang="en-US" dirty="0" smtClean="0"/>
              <a:t>Location of exposed and unexposed groups</a:t>
            </a:r>
            <a:endParaRPr lang="en-US" dirty="0"/>
          </a:p>
        </p:txBody>
      </p:sp>
      <p:pic>
        <p:nvPicPr>
          <p:cNvPr id="5" name="Picture 2" descr="A_mm-tt01_for_ppt"/>
          <p:cNvPicPr>
            <a:picLocks noChangeAspect="1" noChangeArrowheads="1"/>
          </p:cNvPicPr>
          <p:nvPr/>
        </p:nvPicPr>
        <p:blipFill>
          <a:blip r:embed="rId3" cstate="print"/>
          <a:srcRect/>
          <a:stretch>
            <a:fillRect/>
          </a:stretch>
        </p:blipFill>
        <p:spPr bwMode="auto">
          <a:xfrm>
            <a:off x="609600" y="390120"/>
            <a:ext cx="8305800" cy="6146506"/>
          </a:xfrm>
          <a:prstGeom prst="rect">
            <a:avLst/>
          </a:prstGeom>
          <a:noFill/>
          <a:ln w="28575">
            <a:solidFill>
              <a:schemeClr val="bg1"/>
            </a:solidFill>
            <a:miter lim="800000"/>
            <a:headEnd/>
            <a:tailEnd/>
          </a:ln>
        </p:spPr>
      </p:pic>
      <p:grpSp>
        <p:nvGrpSpPr>
          <p:cNvPr id="6" name="Group 5"/>
          <p:cNvGrpSpPr/>
          <p:nvPr/>
        </p:nvGrpSpPr>
        <p:grpSpPr>
          <a:xfrm>
            <a:off x="1447526" y="1737921"/>
            <a:ext cx="1371874" cy="1756726"/>
            <a:chOff x="1447526" y="1737921"/>
            <a:chExt cx="1371874" cy="1756726"/>
          </a:xfrm>
        </p:grpSpPr>
        <p:sp>
          <p:nvSpPr>
            <p:cNvPr id="7" name="Text Box 6"/>
            <p:cNvSpPr txBox="1">
              <a:spLocks noChangeArrowheads="1"/>
            </p:cNvSpPr>
            <p:nvPr/>
          </p:nvSpPr>
          <p:spPr bwMode="auto">
            <a:xfrm>
              <a:off x="1447526" y="2742445"/>
              <a:ext cx="1371874" cy="752202"/>
            </a:xfrm>
            <a:prstGeom prst="rect">
              <a:avLst/>
            </a:prstGeom>
            <a:solidFill>
              <a:schemeClr val="bg2"/>
            </a:solidFill>
            <a:ln w="28575">
              <a:solidFill>
                <a:schemeClr val="bg1"/>
              </a:solidFill>
              <a:miter lim="800000"/>
              <a:headEnd/>
              <a:tailEnd/>
            </a:ln>
          </p:spPr>
          <p:txBody>
            <a:bodyPr wrap="square">
              <a:spAutoFit/>
            </a:bodyPr>
            <a:lstStyle/>
            <a:p>
              <a:pPr algn="ctr">
                <a:spcBef>
                  <a:spcPct val="50000"/>
                </a:spcBef>
              </a:pPr>
              <a:r>
                <a:rPr lang="en-US" sz="1400" dirty="0" smtClean="0">
                  <a:latin typeface="Arial" pitchFamily="34" charset="0"/>
                </a:rPr>
                <a:t>TT: Exposed to PCE</a:t>
              </a:r>
              <a:endParaRPr lang="en-US" sz="1400" dirty="0">
                <a:latin typeface="Arial" pitchFamily="34" charset="0"/>
              </a:endParaRPr>
            </a:p>
            <a:p>
              <a:pPr algn="ctr">
                <a:lnSpc>
                  <a:spcPct val="50000"/>
                </a:lnSpc>
                <a:spcBef>
                  <a:spcPct val="50000"/>
                </a:spcBef>
              </a:pPr>
              <a:r>
                <a:rPr lang="en-US" sz="1400" dirty="0" smtClean="0">
                  <a:latin typeface="Arial" pitchFamily="34" charset="0"/>
                </a:rPr>
                <a:t>1957-87</a:t>
              </a:r>
              <a:endParaRPr lang="en-US" sz="1400" dirty="0">
                <a:latin typeface="Arial" pitchFamily="34" charset="0"/>
              </a:endParaRPr>
            </a:p>
          </p:txBody>
        </p:sp>
        <p:sp>
          <p:nvSpPr>
            <p:cNvPr id="8" name="Line 7"/>
            <p:cNvSpPr>
              <a:spLocks noChangeShapeType="1"/>
            </p:cNvSpPr>
            <p:nvPr/>
          </p:nvSpPr>
          <p:spPr bwMode="auto">
            <a:xfrm flipV="1">
              <a:off x="1905628" y="1737921"/>
              <a:ext cx="762152" cy="1004524"/>
            </a:xfrm>
            <a:prstGeom prst="line">
              <a:avLst/>
            </a:prstGeom>
            <a:noFill/>
            <a:ln w="28575">
              <a:solidFill>
                <a:schemeClr val="bg1"/>
              </a:solidFill>
              <a:round/>
              <a:headEnd/>
              <a:tailEnd type="triangle" w="med" len="med"/>
            </a:ln>
          </p:spPr>
          <p:txBody>
            <a:bodyPr wrap="none"/>
            <a:lstStyle/>
            <a:p>
              <a:endParaRPr lang="en-US" dirty="0"/>
            </a:p>
          </p:txBody>
        </p:sp>
      </p:grpSp>
      <p:grpSp>
        <p:nvGrpSpPr>
          <p:cNvPr id="9" name="Group 8"/>
          <p:cNvGrpSpPr/>
          <p:nvPr/>
        </p:nvGrpSpPr>
        <p:grpSpPr>
          <a:xfrm>
            <a:off x="4495831" y="2909012"/>
            <a:ext cx="1714784" cy="1659514"/>
            <a:chOff x="4419797" y="3063881"/>
            <a:chExt cx="1943384" cy="1359838"/>
          </a:xfrm>
        </p:grpSpPr>
        <p:sp>
          <p:nvSpPr>
            <p:cNvPr id="10" name="Text Box 9"/>
            <p:cNvSpPr txBox="1">
              <a:spLocks noChangeArrowheads="1"/>
            </p:cNvSpPr>
            <p:nvPr/>
          </p:nvSpPr>
          <p:spPr bwMode="auto">
            <a:xfrm>
              <a:off x="4457902" y="3063881"/>
              <a:ext cx="1905279" cy="781814"/>
            </a:xfrm>
            <a:prstGeom prst="rect">
              <a:avLst/>
            </a:prstGeom>
            <a:solidFill>
              <a:schemeClr val="bg2"/>
            </a:solidFill>
            <a:ln w="28575">
              <a:solidFill>
                <a:schemeClr val="bg1"/>
              </a:solidFill>
              <a:miter lim="800000"/>
              <a:headEnd/>
              <a:tailEnd/>
            </a:ln>
          </p:spPr>
          <p:txBody>
            <a:bodyPr wrap="square">
              <a:spAutoFit/>
            </a:bodyPr>
            <a:lstStyle/>
            <a:p>
              <a:pPr algn="ctr">
                <a:spcBef>
                  <a:spcPct val="50000"/>
                </a:spcBef>
              </a:pPr>
              <a:r>
                <a:rPr lang="en-US" sz="1400" dirty="0" smtClean="0">
                  <a:latin typeface="Arial" pitchFamily="34" charset="0"/>
                </a:rPr>
                <a:t>HP: Exposed to PCE, TCE, and BTEX</a:t>
              </a:r>
              <a:endParaRPr lang="en-US" sz="1400" dirty="0">
                <a:latin typeface="Arial" pitchFamily="34" charset="0"/>
              </a:endParaRPr>
            </a:p>
            <a:p>
              <a:pPr algn="ctr">
                <a:lnSpc>
                  <a:spcPct val="50000"/>
                </a:lnSpc>
                <a:spcBef>
                  <a:spcPct val="50000"/>
                </a:spcBef>
              </a:pPr>
              <a:r>
                <a:rPr lang="en-US" sz="1400" dirty="0" smtClean="0">
                  <a:latin typeface="Arial" pitchFamily="34" charset="0"/>
                </a:rPr>
                <a:t>~1950 (?) – 87 (?)</a:t>
              </a:r>
              <a:endParaRPr lang="en-US" sz="1400" dirty="0">
                <a:latin typeface="Arial" pitchFamily="34" charset="0"/>
              </a:endParaRPr>
            </a:p>
          </p:txBody>
        </p:sp>
        <p:sp>
          <p:nvSpPr>
            <p:cNvPr id="11" name="Line 10"/>
            <p:cNvSpPr>
              <a:spLocks noChangeShapeType="1"/>
            </p:cNvSpPr>
            <p:nvPr/>
          </p:nvSpPr>
          <p:spPr bwMode="auto">
            <a:xfrm flipH="1">
              <a:off x="4419797" y="3814037"/>
              <a:ext cx="990745" cy="609682"/>
            </a:xfrm>
            <a:prstGeom prst="line">
              <a:avLst/>
            </a:prstGeom>
            <a:noFill/>
            <a:ln w="28575">
              <a:solidFill>
                <a:schemeClr val="bg1"/>
              </a:solidFill>
              <a:round/>
              <a:headEnd/>
              <a:tailEnd type="triangle" w="med" len="med"/>
            </a:ln>
          </p:spPr>
          <p:txBody>
            <a:bodyPr wrap="none"/>
            <a:lstStyle/>
            <a:p>
              <a:endParaRPr lang="en-US" dirty="0"/>
            </a:p>
          </p:txBody>
        </p:sp>
      </p:grpSp>
      <p:grpSp>
        <p:nvGrpSpPr>
          <p:cNvPr id="12" name="Group 11"/>
          <p:cNvGrpSpPr/>
          <p:nvPr/>
        </p:nvGrpSpPr>
        <p:grpSpPr>
          <a:xfrm>
            <a:off x="4320729" y="1250058"/>
            <a:ext cx="1600200" cy="1676400"/>
            <a:chOff x="4267200" y="1447800"/>
            <a:chExt cx="1600200" cy="1676400"/>
          </a:xfrm>
        </p:grpSpPr>
        <p:sp>
          <p:nvSpPr>
            <p:cNvPr id="13" name="Text Box 12"/>
            <p:cNvSpPr txBox="1">
              <a:spLocks noChangeArrowheads="1"/>
            </p:cNvSpPr>
            <p:nvPr/>
          </p:nvSpPr>
          <p:spPr bwMode="auto">
            <a:xfrm>
              <a:off x="4267200" y="1447800"/>
              <a:ext cx="1600200" cy="630942"/>
            </a:xfrm>
            <a:prstGeom prst="rect">
              <a:avLst/>
            </a:prstGeom>
            <a:solidFill>
              <a:schemeClr val="bg2"/>
            </a:solidFill>
            <a:ln w="28575">
              <a:solidFill>
                <a:schemeClr val="bg1"/>
              </a:solidFill>
              <a:miter lim="800000"/>
              <a:headEnd/>
              <a:tailEnd/>
            </a:ln>
          </p:spPr>
          <p:txBody>
            <a:bodyPr wrap="square">
              <a:spAutoFit/>
            </a:bodyPr>
            <a:lstStyle/>
            <a:p>
              <a:pPr algn="ctr">
                <a:spcBef>
                  <a:spcPct val="50000"/>
                </a:spcBef>
              </a:pPr>
              <a:r>
                <a:rPr lang="en-US" sz="1400" dirty="0" smtClean="0">
                  <a:latin typeface="Arial" pitchFamily="34" charset="0"/>
                </a:rPr>
                <a:t>HB: Unexposed</a:t>
              </a:r>
            </a:p>
            <a:p>
              <a:pPr algn="ctr">
                <a:spcBef>
                  <a:spcPct val="50000"/>
                </a:spcBef>
              </a:pPr>
              <a:r>
                <a:rPr lang="en-US" sz="1400" dirty="0" smtClean="0">
                  <a:latin typeface="Arial" pitchFamily="34" charset="0"/>
                </a:rPr>
                <a:t>June 1972-87(?)</a:t>
              </a:r>
              <a:endParaRPr lang="en-US" sz="1400" dirty="0">
                <a:latin typeface="Arial" pitchFamily="34" charset="0"/>
              </a:endParaRPr>
            </a:p>
          </p:txBody>
        </p:sp>
        <p:cxnSp>
          <p:nvCxnSpPr>
            <p:cNvPr id="14" name="Straight Arrow Connector 13"/>
            <p:cNvCxnSpPr>
              <a:stCxn id="13" idx="2"/>
            </p:cNvCxnSpPr>
            <p:nvPr/>
          </p:nvCxnSpPr>
          <p:spPr>
            <a:xfrm rot="5400000">
              <a:off x="4182621" y="2239521"/>
              <a:ext cx="1045458" cy="72390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Box 15"/>
          <p:cNvSpPr txBox="1">
            <a:spLocks noChangeArrowheads="1"/>
          </p:cNvSpPr>
          <p:nvPr/>
        </p:nvSpPr>
        <p:spPr bwMode="auto">
          <a:xfrm rot="11738913">
            <a:off x="3358562" y="3592015"/>
            <a:ext cx="223838" cy="274638"/>
          </a:xfrm>
          <a:prstGeom prst="rect">
            <a:avLst/>
          </a:prstGeom>
          <a:noFill/>
          <a:ln w="9525">
            <a:noFill/>
            <a:miter lim="800000"/>
            <a:headEnd/>
            <a:tailEnd/>
          </a:ln>
        </p:spPr>
        <p:txBody>
          <a:bodyPr>
            <a:spAutoFit/>
          </a:bodyPr>
          <a:lstStyle/>
          <a:p>
            <a:pPr algn="ctr"/>
            <a:r>
              <a:rPr lang="en-US" sz="1200" b="1" dirty="0">
                <a:solidFill>
                  <a:srgbClr val="FF0000"/>
                </a:solidFill>
                <a:latin typeface="Arial" pitchFamily="34" charset="0"/>
              </a:rPr>
              <a:t>X</a:t>
            </a:r>
          </a:p>
        </p:txBody>
      </p:sp>
      <p:sp>
        <p:nvSpPr>
          <p:cNvPr id="17" name="Oval 16"/>
          <p:cNvSpPr>
            <a:spLocks noChangeArrowheads="1"/>
          </p:cNvSpPr>
          <p:nvPr/>
        </p:nvSpPr>
        <p:spPr bwMode="auto">
          <a:xfrm>
            <a:off x="4363388" y="3636649"/>
            <a:ext cx="88900" cy="88900"/>
          </a:xfrm>
          <a:prstGeom prst="ellipse">
            <a:avLst/>
          </a:prstGeom>
          <a:solidFill>
            <a:srgbClr val="FF0000"/>
          </a:solidFill>
          <a:ln w="9525">
            <a:solidFill>
              <a:srgbClr val="FF0000"/>
            </a:solidFill>
            <a:round/>
            <a:headEnd/>
            <a:tailEnd/>
          </a:ln>
        </p:spPr>
        <p:txBody>
          <a:bodyPr wrap="none" anchor="ctr"/>
          <a:lstStyle/>
          <a:p>
            <a:endParaRPr lang="en-US" dirty="0"/>
          </a:p>
        </p:txBody>
      </p:sp>
      <p:sp>
        <p:nvSpPr>
          <p:cNvPr id="18" name="Rectangle 17"/>
          <p:cNvSpPr/>
          <p:nvPr/>
        </p:nvSpPr>
        <p:spPr>
          <a:xfrm>
            <a:off x="7162800" y="4267200"/>
            <a:ext cx="1447800" cy="646331"/>
          </a:xfrm>
          <a:prstGeom prst="rect">
            <a:avLst/>
          </a:prstGeom>
        </p:spPr>
        <p:txBody>
          <a:bodyPr wrap="square">
            <a:spAutoFit/>
          </a:bodyPr>
          <a:lstStyle/>
          <a:p>
            <a:pPr>
              <a:defRPr/>
            </a:pPr>
            <a:r>
              <a:rPr lang="en-US" sz="1200" dirty="0"/>
              <a:t>TT: Tarawa Terrace</a:t>
            </a:r>
          </a:p>
          <a:p>
            <a:pPr>
              <a:defRPr/>
            </a:pPr>
            <a:r>
              <a:rPr lang="en-US" sz="1200" dirty="0"/>
              <a:t>HB: Holcomb Blvd. </a:t>
            </a:r>
          </a:p>
          <a:p>
            <a:pPr>
              <a:defRPr/>
            </a:pPr>
            <a:r>
              <a:rPr lang="en-US" sz="1200" dirty="0"/>
              <a:t>HP: Hadnot Point</a:t>
            </a:r>
          </a:p>
        </p:txBody>
      </p:sp>
    </p:spTree>
    <p:extLst>
      <p:ext uri="{BB962C8B-B14F-4D97-AF65-F5344CB8AC3E}">
        <p14:creationId xmlns:p14="http://schemas.microsoft.com/office/powerpoint/2010/main" val="362944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was the issue detected</a:t>
            </a:r>
            <a:endParaRPr lang="en-US" dirty="0"/>
          </a:p>
        </p:txBody>
      </p:sp>
      <p:sp>
        <p:nvSpPr>
          <p:cNvPr id="7" name="Content Placeholder 6"/>
          <p:cNvSpPr>
            <a:spLocks noGrp="1"/>
          </p:cNvSpPr>
          <p:nvPr>
            <p:ph idx="1"/>
          </p:nvPr>
        </p:nvSpPr>
        <p:spPr/>
        <p:txBody>
          <a:bodyPr>
            <a:normAutofit fontScale="85000" lnSpcReduction="10000"/>
          </a:bodyPr>
          <a:lstStyle/>
          <a:p>
            <a:r>
              <a:rPr lang="en-US" dirty="0"/>
              <a:t>VOCs detected in HP and TT wells during 1980-85 sampling program </a:t>
            </a:r>
          </a:p>
          <a:p>
            <a:pPr lvl="1"/>
            <a:r>
              <a:rPr lang="en-US" dirty="0"/>
              <a:t>Samples collected by Camp Lejeune staff </a:t>
            </a:r>
          </a:p>
          <a:p>
            <a:pPr lvl="1"/>
            <a:r>
              <a:rPr lang="en-US" dirty="0"/>
              <a:t>Chemicals detected included TCE, PCE, benzene, DCE </a:t>
            </a:r>
          </a:p>
          <a:p>
            <a:pPr lvl="1"/>
            <a:r>
              <a:rPr lang="en-US" dirty="0"/>
              <a:t>Contamination of wells began many years before detection </a:t>
            </a:r>
          </a:p>
          <a:p>
            <a:pPr lvl="1"/>
            <a:r>
              <a:rPr lang="en-US" dirty="0"/>
              <a:t>Other on-base treatment plants were not contaminated </a:t>
            </a:r>
          </a:p>
          <a:p>
            <a:r>
              <a:rPr lang="en-US" dirty="0"/>
              <a:t>Contamination of HP and TT drinking water systems was intermittent </a:t>
            </a:r>
          </a:p>
          <a:p>
            <a:pPr lvl="1"/>
            <a:r>
              <a:rPr lang="en-US" dirty="0"/>
              <a:t>Wells rotated in and out of service </a:t>
            </a:r>
          </a:p>
          <a:p>
            <a:pPr lvl="1"/>
            <a:r>
              <a:rPr lang="en-US" dirty="0"/>
              <a:t>Each system had more wells than necessary to supply water on any given day </a:t>
            </a:r>
          </a:p>
          <a:p>
            <a:endParaRPr lang="en-US" dirty="0"/>
          </a:p>
        </p:txBody>
      </p:sp>
      <p:sp>
        <p:nvSpPr>
          <p:cNvPr id="5" name="Slide Number Placeholder 4"/>
          <p:cNvSpPr>
            <a:spLocks noGrp="1"/>
          </p:cNvSpPr>
          <p:nvPr>
            <p:ph type="sldNum" sz="quarter" idx="12"/>
          </p:nvPr>
        </p:nvSpPr>
        <p:spPr/>
        <p:txBody>
          <a:bodyPr/>
          <a:lstStyle/>
          <a:p>
            <a:fld id="{85346EBA-298A-4FAC-826F-4601CBC57F0D}" type="slidenum">
              <a:rPr lang="en-US" smtClean="0"/>
              <a:pPr/>
              <a:t>7</a:t>
            </a:fld>
            <a:endParaRPr lang="en-US" dirty="0"/>
          </a:p>
        </p:txBody>
      </p:sp>
    </p:spTree>
    <p:extLst>
      <p:ext uri="{BB962C8B-B14F-4D97-AF65-F5344CB8AC3E}">
        <p14:creationId xmlns:p14="http://schemas.microsoft.com/office/powerpoint/2010/main" val="119735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t>Tarawa Terrace Treatment Plant</a:t>
            </a:r>
            <a:r>
              <a:rPr lang="en-US" dirty="0"/>
              <a:t> </a:t>
            </a:r>
          </a:p>
        </p:txBody>
      </p:sp>
      <p:sp>
        <p:nvSpPr>
          <p:cNvPr id="7" name="Content Placeholder 6"/>
          <p:cNvSpPr>
            <a:spLocks noGrp="1"/>
          </p:cNvSpPr>
          <p:nvPr>
            <p:ph idx="1"/>
          </p:nvPr>
        </p:nvSpPr>
        <p:spPr/>
        <p:txBody>
          <a:bodyPr>
            <a:normAutofit fontScale="77500" lnSpcReduction="20000"/>
          </a:bodyPr>
          <a:lstStyle/>
          <a:p>
            <a:r>
              <a:rPr lang="en-US" dirty="0" smtClean="0"/>
              <a:t>PCE </a:t>
            </a:r>
            <a:r>
              <a:rPr lang="en-US" dirty="0"/>
              <a:t>(perchloroethylene or </a:t>
            </a:r>
            <a:r>
              <a:rPr lang="en-US" dirty="0" err="1"/>
              <a:t>tetrachloroethylene</a:t>
            </a:r>
            <a:r>
              <a:rPr lang="en-US" dirty="0"/>
              <a:t>) was the main contaminant </a:t>
            </a:r>
          </a:p>
          <a:p>
            <a:r>
              <a:rPr lang="en-US" dirty="0"/>
              <a:t>Maximum level detected in drinking water was 215 parts per billion (ppb) in February 1985 </a:t>
            </a:r>
          </a:p>
          <a:p>
            <a:r>
              <a:rPr lang="en-US" dirty="0"/>
              <a:t>Source of contamination was ABC One-Hour Cleaners, an off-base dry cleaning firm </a:t>
            </a:r>
          </a:p>
          <a:p>
            <a:r>
              <a:rPr lang="en-US" dirty="0"/>
              <a:t>The most contaminated wells were shut down in February 1985 </a:t>
            </a:r>
          </a:p>
          <a:p>
            <a:r>
              <a:rPr lang="en-US" dirty="0"/>
              <a:t>ATSDR used water modeling to estimate past exposure levels </a:t>
            </a:r>
          </a:p>
          <a:p>
            <a:pPr lvl="1"/>
            <a:r>
              <a:rPr lang="en-US" dirty="0"/>
              <a:t>PCE concentration exceeded the current EPA maximum contaminant level of 5 ppb in drinking water for 346 months during November 1957-February 1987 </a:t>
            </a:r>
          </a:p>
          <a:p>
            <a:endParaRPr lang="en-US" dirty="0"/>
          </a:p>
        </p:txBody>
      </p:sp>
      <p:sp>
        <p:nvSpPr>
          <p:cNvPr id="5" name="Slide Number Placeholder 4"/>
          <p:cNvSpPr>
            <a:spLocks noGrp="1"/>
          </p:cNvSpPr>
          <p:nvPr>
            <p:ph type="sldNum" sz="quarter" idx="12"/>
          </p:nvPr>
        </p:nvSpPr>
        <p:spPr/>
        <p:txBody>
          <a:bodyPr/>
          <a:lstStyle/>
          <a:p>
            <a:fld id="{85346EBA-298A-4FAC-826F-4601CBC57F0D}" type="slidenum">
              <a:rPr lang="en-US" smtClean="0"/>
              <a:pPr/>
              <a:t>8</a:t>
            </a:fld>
            <a:endParaRPr lang="en-US" dirty="0"/>
          </a:p>
        </p:txBody>
      </p:sp>
    </p:spTree>
    <p:extLst>
      <p:ext uri="{BB962C8B-B14F-4D97-AF65-F5344CB8AC3E}">
        <p14:creationId xmlns:p14="http://schemas.microsoft.com/office/powerpoint/2010/main" val="200568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b="1" dirty="0" err="1" smtClean="0"/>
              <a:t>Hadnot</a:t>
            </a:r>
            <a:r>
              <a:rPr lang="en-US" b="1" dirty="0" smtClean="0"/>
              <a:t> </a:t>
            </a:r>
            <a:r>
              <a:rPr lang="en-US" b="1" dirty="0"/>
              <a:t>Point Treatment Plant</a:t>
            </a:r>
            <a:r>
              <a:rPr lang="en-US" dirty="0"/>
              <a:t> </a:t>
            </a:r>
          </a:p>
        </p:txBody>
      </p:sp>
      <p:sp>
        <p:nvSpPr>
          <p:cNvPr id="7" name="Content Placeholder 6"/>
          <p:cNvSpPr>
            <a:spLocks noGrp="1"/>
          </p:cNvSpPr>
          <p:nvPr>
            <p:ph sz="half" idx="1"/>
          </p:nvPr>
        </p:nvSpPr>
        <p:spPr/>
        <p:txBody>
          <a:bodyPr>
            <a:normAutofit fontScale="40000" lnSpcReduction="20000"/>
          </a:bodyPr>
          <a:lstStyle/>
          <a:p>
            <a:r>
              <a:rPr lang="en-US" sz="4000" dirty="0" smtClean="0"/>
              <a:t>TCE </a:t>
            </a:r>
            <a:r>
              <a:rPr lang="en-US" sz="4000" dirty="0"/>
              <a:t>(trichloroethylene) was the main contaminant </a:t>
            </a:r>
          </a:p>
          <a:p>
            <a:r>
              <a:rPr lang="en-US" sz="4000" dirty="0"/>
              <a:t>Maximum level detected in drinking water was 1,400 ppb in May 1982 </a:t>
            </a:r>
          </a:p>
          <a:p>
            <a:pPr lvl="1"/>
            <a:r>
              <a:rPr lang="en-US" sz="4000" dirty="0"/>
              <a:t>The current limit for TCE in drinking water is 5 ppb </a:t>
            </a:r>
          </a:p>
          <a:p>
            <a:r>
              <a:rPr lang="en-US" sz="4000" dirty="0"/>
              <a:t>Other contaminants detected included PCE, DCE, vinyl chloride and benzene </a:t>
            </a:r>
          </a:p>
          <a:p>
            <a:r>
              <a:rPr lang="en-US" sz="4000" dirty="0"/>
              <a:t>Multiple sources of contamination </a:t>
            </a:r>
          </a:p>
          <a:p>
            <a:pPr lvl="1"/>
            <a:r>
              <a:rPr lang="en-US" sz="4000" dirty="0"/>
              <a:t>Leaking underground storage tanks </a:t>
            </a:r>
          </a:p>
          <a:p>
            <a:pPr lvl="1"/>
            <a:r>
              <a:rPr lang="en-US" sz="4000" dirty="0"/>
              <a:t>Waste disposal sites </a:t>
            </a:r>
          </a:p>
          <a:p>
            <a:r>
              <a:rPr lang="en-US" sz="4000" dirty="0"/>
              <a:t>The most contaminated wells were shut down by February 1985 </a:t>
            </a:r>
          </a:p>
          <a:p>
            <a:r>
              <a:rPr lang="en-US" sz="4000" dirty="0"/>
              <a:t>ATSDR used water modeling to estimate past exposure levels </a:t>
            </a:r>
          </a:p>
          <a:p>
            <a:pPr lvl="1"/>
            <a:r>
              <a:rPr lang="en-US" sz="4000" dirty="0"/>
              <a:t>At least one VOC exceeded its current EPA maximum contaminant level in drinking water during August 1953 and January 1985 </a:t>
            </a:r>
          </a:p>
          <a:p>
            <a:endParaRPr lang="en-US" dirty="0"/>
          </a:p>
        </p:txBody>
      </p:sp>
      <p:sp>
        <p:nvSpPr>
          <p:cNvPr id="11" name="Content Placeholder 10"/>
          <p:cNvSpPr>
            <a:spLocks noGrp="1"/>
          </p:cNvSpPr>
          <p:nvPr>
            <p:ph sz="half" idx="2"/>
          </p:nvPr>
        </p:nvSpPr>
        <p:spPr/>
        <p:txBody>
          <a:bodyPr>
            <a:normAutofit fontScale="40000" lnSpcReduction="20000"/>
          </a:bodyPr>
          <a:lstStyle/>
          <a:p>
            <a:endParaRPr lang="en-US" dirty="0"/>
          </a:p>
        </p:txBody>
      </p:sp>
      <p:sp>
        <p:nvSpPr>
          <p:cNvPr id="5" name="Slide Number Placeholder 4"/>
          <p:cNvSpPr>
            <a:spLocks noGrp="1"/>
          </p:cNvSpPr>
          <p:nvPr>
            <p:ph type="sldNum" sz="quarter" idx="12"/>
          </p:nvPr>
        </p:nvSpPr>
        <p:spPr/>
        <p:txBody>
          <a:bodyPr/>
          <a:lstStyle/>
          <a:p>
            <a:fld id="{85346EBA-298A-4FAC-826F-4601CBC57F0D}" type="slidenum">
              <a:rPr lang="en-US" smtClean="0"/>
              <a:pPr/>
              <a:t>9</a:t>
            </a:fld>
            <a:endParaRPr lang="en-US" dirty="0"/>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69" y="1447800"/>
            <a:ext cx="457634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52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SDR_Divisions_PPT_dark[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72991CFDF7D4CA0B765D73E2C1791" ma:contentTypeVersion="2" ma:contentTypeDescription="Create a new document." ma:contentTypeScope="" ma:versionID="e33b116d18e15b20abec067b72edb65e">
  <xsd:schema xmlns:xsd="http://www.w3.org/2001/XMLSchema" xmlns:xs="http://www.w3.org/2001/XMLSchema" xmlns:p="http://schemas.microsoft.com/office/2006/metadata/properties" xmlns:ns2="167789be-508b-4e0a-9188-7b83149d42b5" targetNamespace="http://schemas.microsoft.com/office/2006/metadata/properties" ma:root="true" ma:fieldsID="d1584d4d7d4b07f9b0cfd8a5e25b65a8" ns2:_="">
    <xsd:import namespace="167789be-508b-4e0a-9188-7b83149d42b5"/>
    <xsd:element name="properties">
      <xsd:complexType>
        <xsd:sequence>
          <xsd:element name="documentManagement">
            <xsd:complexType>
              <xsd:all>
                <xsd:element ref="ns2: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789be-508b-4e0a-9188-7b83149d42b5" elementFormDefault="qualified">
    <xsd:import namespace="http://schemas.microsoft.com/office/2006/documentManagement/types"/>
    <xsd:import namespace="http://schemas.microsoft.com/office/infopath/2007/PartnerControls"/>
    <xsd:element name="Author0" ma:index="8" nillable="true" ma:displayName="Contributor" ma:list="UserInfo" ma:SearchPeopleOnly="false" ma:SharePointGroup="0"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uthor0 xmlns="167789be-508b-4e0a-9188-7b83149d42b5">
      <UserInfo>
        <DisplayName>Dick, Wendi</DisplayName>
        <AccountId>679</AccountId>
        <AccountType/>
      </UserInfo>
    </Author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329DE7-A798-4931-ADBF-A5DA0DFF1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789be-508b-4e0a-9188-7b83149d4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B2F73C-13FF-4A48-87CA-F0DB36CF801D}">
  <ds:schemaRefs>
    <ds:schemaRef ds:uri="http://purl.org/dc/terms/"/>
    <ds:schemaRef ds:uri="http://purl.org/dc/elements/1.1/"/>
    <ds:schemaRef ds:uri="167789be-508b-4e0a-9188-7b83149d42b5"/>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3EC6F1F-62E9-4435-AAF3-6D14BA7EEA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ATSDR_Divisions_PPT_dark[1]</Template>
  <TotalTime>4952</TotalTime>
  <Words>1497</Words>
  <Application>Microsoft Office PowerPoint</Application>
  <PresentationFormat>On-screen Show (4:3)</PresentationFormat>
  <Paragraphs>214</Paragraphs>
  <Slides>24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Myriad Web Pro</vt:lpstr>
      <vt:lpstr>Courier New</vt:lpstr>
      <vt:lpstr>Times New Roman</vt:lpstr>
      <vt:lpstr>Wingdings</vt:lpstr>
      <vt:lpstr>ATSDR_Divisions_PPT_dark[1]</vt:lpstr>
      <vt:lpstr>Custom Design</vt:lpstr>
      <vt:lpstr> </vt:lpstr>
      <vt:lpstr>What happened at U.S. Marine Corps Base Camp Lejeune?</vt:lpstr>
      <vt:lpstr>The primary chemicals were: </vt:lpstr>
      <vt:lpstr>Schematic</vt:lpstr>
      <vt:lpstr>8 water treatment plants serving the base </vt:lpstr>
      <vt:lpstr>Location of exposed and unexposed groups</vt:lpstr>
      <vt:lpstr>How was the issue detected</vt:lpstr>
      <vt:lpstr>Tarawa Terrace Treatment Plant </vt:lpstr>
      <vt:lpstr>Hadnot Point Treatment Plant </vt:lpstr>
      <vt:lpstr>Holcomb Boulevard (HB) wells were generally not contaminated </vt:lpstr>
      <vt:lpstr>Environmental contamination from solvents and exposure pathways. Source: EPA 1989.</vt:lpstr>
      <vt:lpstr>In 2009 the National Research Council (NRC) published a report: Contaminated Water Supplies at Camp Lejeune: Assessing Potential Health Effects</vt:lpstr>
      <vt:lpstr>5 categories used by IOM to classify associations:</vt:lpstr>
      <vt:lpstr>Study Findings</vt:lpstr>
      <vt:lpstr>The NRC review found 14 conditions  with limited/suggestive evidence</vt:lpstr>
      <vt:lpstr>Inadequate/Insufficient Evidence to Determine Whether an Association Exists</vt:lpstr>
      <vt:lpstr>Outreach to people potentially exposed</vt:lpstr>
      <vt:lpstr>USMC -  Information Self-Registry</vt:lpstr>
      <vt:lpstr>USMC -  Q and A Booklet</vt:lpstr>
      <vt:lpstr>USMC timeline (booklet pp. 18-19):  </vt:lpstr>
      <vt:lpstr>The Few, The Proud, The Forgotten Website for Veterans, Family, etc.</vt:lpstr>
      <vt:lpstr>VA  - OPH Website</vt:lpstr>
      <vt:lpstr>ATSDR – Website http://www.atsdr.cdc.gov/sites/lejeune/index.html, Community Assistance Panel (“CAP”), and research studies</vt:lpstr>
      <vt:lpstr>ATSDR water modeling :  Reconstructing historical drinking-water concentrations </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Camp Lejeune</dc:title>
  <dc:creator>ifz1</dc:creator>
  <cp:lastModifiedBy>Parrillo, Jeffrey M. (VACO)</cp:lastModifiedBy>
  <cp:revision>452</cp:revision>
  <cp:lastPrinted>2014-08-28T16:30:35Z</cp:lastPrinted>
  <dcterms:created xsi:type="dcterms:W3CDTF">2010-07-13T17:26:58Z</dcterms:created>
  <dcterms:modified xsi:type="dcterms:W3CDTF">2016-07-21T13:25:09Z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0x01010023872991CFDF7D4CA0B765D73E2C1791</vt:lpwstr>
  </property>
</Properties>
</file>