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3" r:id="rId4"/>
    <p:sldMasterId id="2147483700" r:id="rId5"/>
  </p:sldMasterIdLst>
  <p:notesMasterIdLst>
    <p:notesMasterId r:id="rId18"/>
  </p:notesMasterIdLst>
  <p:handoutMasterIdLst>
    <p:handoutMasterId r:id="rId19"/>
  </p:handoutMasterIdLst>
  <p:sldIdLst>
    <p:sldId id="405" r:id="rId6"/>
    <p:sldId id="412" r:id="rId7"/>
    <p:sldId id="410" r:id="rId8"/>
    <p:sldId id="419" r:id="rId9"/>
    <p:sldId id="420" r:id="rId10"/>
    <p:sldId id="411" r:id="rId11"/>
    <p:sldId id="415" r:id="rId12"/>
    <p:sldId id="416" r:id="rId13"/>
    <p:sldId id="417" r:id="rId14"/>
    <p:sldId id="418" r:id="rId15"/>
    <p:sldId id="414" r:id="rId16"/>
    <p:sldId id="413" r:id="rId17"/>
  </p:sldIdLst>
  <p:sldSz cx="9144000" cy="6858000" type="screen4x3"/>
  <p:notesSz cx="7010400" cy="9296400"/>
  <p:embeddedFontLst>
    <p:embeddedFont>
      <p:font typeface="Myriad Web Pro" panose="020B0604020202020204" charset="0"/>
      <p:regular r:id="rId20"/>
      <p:bold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qt1" initials="j" lastIdx="8" clrIdx="0"/>
  <p:cmAuthor id="1" name="ecq5" initials="srs" lastIdx="1" clrIdx="1"/>
  <p:cmAuthor id="2" name="Pam Wyton" initials="pd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CC00"/>
    <a:srgbClr val="005DAA"/>
    <a:srgbClr val="000000"/>
    <a:srgbClr val="476751"/>
    <a:srgbClr val="76AE99"/>
    <a:srgbClr val="005984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06" autoAdjust="0"/>
    <p:restoredTop sz="82054" autoAdjust="0"/>
  </p:normalViewPr>
  <p:slideViewPr>
    <p:cSldViewPr>
      <p:cViewPr varScale="1">
        <p:scale>
          <a:sx n="98" d="100"/>
          <a:sy n="98" d="100"/>
        </p:scale>
        <p:origin x="-9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10"/>
    </p:cViewPr>
  </p:sorterViewPr>
  <p:notesViewPr>
    <p:cSldViewPr showGuides="1">
      <p:cViewPr varScale="1">
        <p:scale>
          <a:sx n="55" d="100"/>
          <a:sy n="55" d="100"/>
        </p:scale>
        <p:origin x="-176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C51C-5995-46AD-8FFB-781BC5A18C74}" type="datetimeFigureOut">
              <a:rPr lang="en-US" smtClean="0"/>
              <a:pPr/>
              <a:t>7/21/2016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E9523-5B59-4E2C-B09B-C8176BB63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18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93" y="2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600C0886-FA58-4756-96CA-66563B4D0F6B}" type="datetimeFigureOut">
              <a:rPr lang="en-US" smtClean="0"/>
              <a:pPr/>
              <a:t>7/21/2016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8" y="4416031"/>
            <a:ext cx="5607047" cy="4183857"/>
          </a:xfrm>
          <a:prstGeom prst="rect">
            <a:avLst/>
          </a:prstGeom>
        </p:spPr>
        <p:txBody>
          <a:bodyPr vert="horz" lIns="91614" tIns="45807" rIns="91614" bIns="458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469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93" y="8830469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C88864C7-F504-493A-8E81-D875523E84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28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4C7-F504-493A-8E81-D875523E84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5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Agency for Toxic Substances and Disease Registry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Division Name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6962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055813"/>
            <a:ext cx="7467600" cy="34305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py of ATSDR-HHS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356350"/>
            <a:ext cx="1371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2913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3200" b="1" i="1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6EBA-298A-4FAC-826F-4601CBC57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6EBA-298A-4FAC-826F-4601CBC57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6EBA-298A-4FAC-826F-4601CBC57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6EBA-298A-4FAC-826F-4601CBC57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6EBA-298A-4FAC-826F-4601CBC57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6EBA-298A-4FAC-826F-4601CBC57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6EBA-298A-4FAC-826F-4601CBC57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6EBA-298A-4FAC-826F-4601CBC57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6EBA-298A-4FAC-826F-4601CBC57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6EBA-298A-4FAC-826F-4601CBC57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6EBA-298A-4FAC-826F-4601CBC57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marL="342900" marR="0" indent="-342900" algn="l" defTabSz="914400" rtl="0" eaLnBrk="1" fontAlgn="auto" latinLnBrk="0" hangingPunct="1">
              <a:lnSpc>
                <a:spcPts val="1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ts val="11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000" b="0" dirty="0" smtClean="0"/>
              <a:t>For Official Use Only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Agency for Toxic Substances and Disease Registry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Division Name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5742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 smtClean="0">
                <a:solidFill>
                  <a:schemeClr val="tx2"/>
                </a:solidFill>
              </a:rPr>
              <a:t>The findings</a:t>
            </a:r>
            <a:r>
              <a:rPr lang="en-US" sz="900" baseline="0" dirty="0" smtClean="0">
                <a:solidFill>
                  <a:schemeClr val="tx2"/>
                </a:solidFill>
              </a:rPr>
              <a:t> and conclusions in this presentation are those of the author and do not necessarily represent the official position of the Centers for Disease Control and Prevention.</a:t>
            </a:r>
            <a:endParaRPr lang="en-US" sz="900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4343400"/>
            <a:ext cx="6858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1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For more information please contact Agency for Toxic Substances and Disease Registry</a:t>
            </a:r>
            <a:endParaRPr lang="en-US" sz="1300" b="1" dirty="0" smtClean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371600" y="4706035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Morris L. Maslia, P.E., DEE, D.WRE</a:t>
            </a:r>
          </a:p>
          <a:p>
            <a:r>
              <a:rPr lang="en-US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4770 Buford Hwy. NE,  MS F-59, Chamblee, GA 30341 </a:t>
            </a:r>
          </a:p>
          <a:p>
            <a:r>
              <a:rPr lang="en-US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Telephone: 1-770-488-3842</a:t>
            </a:r>
          </a:p>
          <a:p>
            <a:r>
              <a:rPr lang="en-US" sz="12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E-mail: </a:t>
            </a:r>
            <a:r>
              <a:rPr lang="en-US" sz="1200" u="none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mmaslia@cdc.gov 	Web: www.atsdr.cdc.gov/edrp</a:t>
            </a:r>
            <a:endParaRPr lang="en-US" sz="1200" u="none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  <p:sldLayoutId id="2147483699" r:id="rId10"/>
    <p:sldLayoutId id="2147483714" r:id="rId11"/>
    <p:sldLayoutId id="2147483715" r:id="rId12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DFE6C-FD0F-492E-864C-610955A5426F}" type="slidenum">
              <a:rPr lang="en-US" smtClean="0"/>
              <a:pPr/>
              <a:t>‹#›</a:t>
            </a:fld>
            <a:fld id="{C77D0790-D7A8-49D2-8457-E908E994C8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C000"/>
                </a:solidFill>
              </a:rPr>
              <a:t>Honoring America's Veterans and Caring for Camp Lejeune Families Act of 2012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33400" y="53340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chemeClr val="bg2"/>
                </a:solidFill>
              </a:rPr>
              <a:t>March 2015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C&amp;P SME Training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Louisville, KY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90600" y="3810000"/>
            <a:ext cx="7467600" cy="1752600"/>
          </a:xfrm>
        </p:spPr>
        <p:txBody>
          <a:bodyPr/>
          <a:lstStyle/>
          <a:p>
            <a:pPr algn="ctr">
              <a:buNone/>
            </a:pPr>
            <a:endParaRPr lang="en-US" sz="2000" dirty="0" smtClean="0"/>
          </a:p>
        </p:txBody>
      </p:sp>
      <p:pic>
        <p:nvPicPr>
          <p:cNvPr id="10" name="Picture 9" descr="xinsrc_132010621110675024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667000"/>
            <a:ext cx="1371600" cy="103327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Poorly Defined 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/>
          <a:lstStyle/>
          <a:p>
            <a:r>
              <a:rPr lang="en-US" dirty="0" smtClean="0"/>
              <a:t>Conditions</a:t>
            </a:r>
            <a:r>
              <a:rPr lang="en-US" dirty="0"/>
              <a:t>: </a:t>
            </a:r>
            <a:r>
              <a:rPr lang="en-US" dirty="0" smtClean="0"/>
              <a:t>Renal toxicity &amp; Neurobehavioral Effects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discrete diagnostic entities with commonly recognized criteria or </a:t>
            </a:r>
            <a:r>
              <a:rPr lang="en-US" dirty="0" err="1"/>
              <a:t>clinicopathological</a:t>
            </a:r>
            <a:r>
              <a:rPr lang="en-US" dirty="0"/>
              <a:t> findings.  </a:t>
            </a:r>
          </a:p>
          <a:p>
            <a:r>
              <a:rPr lang="en-US" dirty="0"/>
              <a:t>Clinical judgment guided by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Medical history &amp; diagnostic findings</a:t>
            </a:r>
            <a:endParaRPr lang="en-US" dirty="0"/>
          </a:p>
          <a:p>
            <a:pPr lvl="1"/>
            <a:r>
              <a:rPr lang="en-US" dirty="0" smtClean="0"/>
              <a:t>Manifestations </a:t>
            </a:r>
            <a:r>
              <a:rPr lang="en-US" dirty="0"/>
              <a:t>began during or shortly after residence at </a:t>
            </a:r>
            <a:r>
              <a:rPr lang="en-US" dirty="0" smtClean="0"/>
              <a:t>CL</a:t>
            </a:r>
            <a:endParaRPr lang="en-US" dirty="0"/>
          </a:p>
          <a:p>
            <a:pPr lvl="1"/>
            <a:r>
              <a:rPr lang="en-US" dirty="0"/>
              <a:t>Identification of a cause other than exposure </a:t>
            </a:r>
            <a:r>
              <a:rPr lang="en-US" dirty="0" smtClean="0"/>
              <a:t>to CLCW</a:t>
            </a:r>
            <a:endParaRPr lang="en-US" dirty="0"/>
          </a:p>
          <a:p>
            <a:r>
              <a:rPr lang="en-US" dirty="0" smtClean="0"/>
              <a:t>If reasonable </a:t>
            </a:r>
            <a:r>
              <a:rPr lang="en-US" dirty="0"/>
              <a:t>doubt as to </a:t>
            </a:r>
            <a:r>
              <a:rPr lang="en-US" dirty="0" smtClean="0"/>
              <a:t>diagnosis </a:t>
            </a:r>
            <a:r>
              <a:rPr lang="en-US" dirty="0"/>
              <a:t>or primary </a:t>
            </a:r>
            <a:r>
              <a:rPr lang="en-US" dirty="0" smtClean="0"/>
              <a:t>cause, resolve </a:t>
            </a:r>
            <a:r>
              <a:rPr lang="en-US" dirty="0"/>
              <a:t>in favor of the </a:t>
            </a:r>
            <a:r>
              <a:rPr lang="en-US" dirty="0" smtClean="0"/>
              <a:t>Veteran </a:t>
            </a:r>
            <a:r>
              <a:rPr lang="en-US" dirty="0"/>
              <a:t>or family </a:t>
            </a:r>
            <a:r>
              <a:rPr lang="en-US" dirty="0" smtClean="0"/>
              <a:t>member.</a:t>
            </a:r>
            <a:endParaRPr lang="en-US" dirty="0"/>
          </a:p>
          <a:p>
            <a:r>
              <a:rPr lang="en-US" dirty="0"/>
              <a:t>IOM is reviewing the definition of these terms (report due 2nd quarter FY 2015)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433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Lejeune Implementation </a:t>
            </a:r>
            <a:br>
              <a:rPr lang="en-US" dirty="0" smtClean="0"/>
            </a:br>
            <a:r>
              <a:rPr lang="en-US" dirty="0" smtClean="0"/>
              <a:t>Steering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Developing policy for administrative eligibility, </a:t>
            </a:r>
          </a:p>
          <a:p>
            <a:pPr>
              <a:buNone/>
            </a:pPr>
            <a:r>
              <a:rPr lang="en-US" sz="1800" dirty="0" smtClean="0"/>
              <a:t>	clinical eligibility, and delivery of care</a:t>
            </a:r>
          </a:p>
          <a:p>
            <a:pPr lvl="1"/>
            <a:r>
              <a:rPr lang="en-US" sz="1800" dirty="0" smtClean="0"/>
              <a:t>Veterans</a:t>
            </a:r>
          </a:p>
          <a:p>
            <a:pPr lvl="1"/>
            <a:r>
              <a:rPr lang="en-US" sz="1800" dirty="0" smtClean="0"/>
              <a:t>Family Members</a:t>
            </a:r>
          </a:p>
          <a:p>
            <a:r>
              <a:rPr lang="en-US" sz="1800" dirty="0" smtClean="0"/>
              <a:t>Developing risk communication materials </a:t>
            </a:r>
          </a:p>
          <a:p>
            <a:pPr lvl="1"/>
            <a:r>
              <a:rPr lang="en-US" sz="1800" dirty="0" smtClean="0"/>
              <a:t>Veterans </a:t>
            </a:r>
          </a:p>
          <a:p>
            <a:pPr lvl="1"/>
            <a:r>
              <a:rPr lang="en-US" sz="1800" dirty="0" smtClean="0"/>
              <a:t>Family Members </a:t>
            </a:r>
          </a:p>
          <a:p>
            <a:pPr lvl="1"/>
            <a:r>
              <a:rPr lang="en-US" sz="1800" dirty="0" smtClean="0"/>
              <a:t>VA providers &amp; other staff  </a:t>
            </a:r>
          </a:p>
          <a:p>
            <a:r>
              <a:rPr lang="en-US" sz="1800" dirty="0" smtClean="0"/>
              <a:t>Tracking health care inquiries and delivery</a:t>
            </a:r>
          </a:p>
          <a:p>
            <a:pPr lvl="1"/>
            <a:r>
              <a:rPr lang="en-US" sz="1800" dirty="0" smtClean="0"/>
              <a:t>~80% of Veterans who inquired to date were already enrolled</a:t>
            </a:r>
          </a:p>
          <a:p>
            <a:pPr lvl="1"/>
            <a:r>
              <a:rPr lang="en-US" sz="1800" dirty="0" smtClean="0"/>
              <a:t>~4:1 ratio of Veteran: Family Member inquiries</a:t>
            </a:r>
          </a:p>
          <a:p>
            <a:pPr lvl="1"/>
            <a:r>
              <a:rPr lang="en-US" sz="1800" dirty="0" smtClean="0"/>
              <a:t>Social Workers will assist Family Members with finding sources of care until it becomes available through VA (Congressional funding + Regs)</a:t>
            </a:r>
            <a:endParaRPr lang="en-US" sz="18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http://www.tftptf.com/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18750" r="6250" b="6250"/>
          <a:stretch>
            <a:fillRect/>
          </a:stretch>
        </p:blipFill>
        <p:spPr bwMode="auto">
          <a:xfrm>
            <a:off x="245532" y="1143000"/>
            <a:ext cx="859366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2400" dirty="0" smtClean="0"/>
              <a:t>President Obama Signs the “Honoring America's Veterans and Caring for Camp Lejeune Families Act of 2012” 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20120806-lejeu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6270260" cy="417644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6019800"/>
            <a:ext cx="9144000" cy="609600"/>
          </a:xfrm>
        </p:spPr>
        <p:txBody>
          <a:bodyPr/>
          <a:lstStyle/>
          <a:p>
            <a:r>
              <a:rPr lang="en-US" sz="1500" dirty="0" smtClean="0"/>
              <a:t>Among those standing with the President at the Aug 6 signing were Jerry Ensminger, a Marine Corps </a:t>
            </a:r>
          </a:p>
          <a:p>
            <a:r>
              <a:rPr lang="en-US" sz="1500" dirty="0" smtClean="0"/>
              <a:t>veteran who has  been an advocate for affected families, and Mike Partain, who was born at Camp </a:t>
            </a:r>
          </a:p>
          <a:p>
            <a:r>
              <a:rPr lang="en-US" sz="1500" dirty="0" smtClean="0"/>
              <a:t>Lejuene and later developed male breast  cancer. The bill the President signed was named after Janey </a:t>
            </a:r>
          </a:p>
          <a:p>
            <a:r>
              <a:rPr lang="en-US" sz="1500" dirty="0" smtClean="0"/>
              <a:t>Ensminger, the Master Sargeant's daughter who passed away  from leukemia at age nine.</a:t>
            </a:r>
          </a:p>
          <a:p>
            <a:endParaRPr lang="en-US" sz="2000" dirty="0"/>
          </a:p>
        </p:txBody>
      </p:sp>
      <p:pic>
        <p:nvPicPr>
          <p:cNvPr id="188418" name="Picture 2" descr="President Barack Obama signs H.R. 1627 (August 6, 201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4335463"/>
            <a:ext cx="5334000" cy="35528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2515" y="471153"/>
            <a:ext cx="8229600" cy="1143000"/>
          </a:xfrm>
        </p:spPr>
        <p:txBody>
          <a:bodyPr/>
          <a:lstStyle/>
          <a:p>
            <a:pPr algn="l"/>
            <a:r>
              <a:rPr lang="en-US" sz="2400" dirty="0" smtClean="0"/>
              <a:t>SEC. 102. </a:t>
            </a:r>
            <a:r>
              <a:rPr lang="en-US" sz="2400" i="1" dirty="0" smtClean="0"/>
              <a:t>of the “Honoring America’s Veterans and Caring for Camp Lejeune Families Act of 2012”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614152"/>
            <a:ext cx="8204914" cy="4558047"/>
          </a:xfrm>
        </p:spPr>
        <p:txBody>
          <a:bodyPr/>
          <a:lstStyle/>
          <a:p>
            <a:r>
              <a:rPr lang="en-US" dirty="0"/>
              <a:t>Provides hospital care and medical services to Veterans and Family Members who were stationed or resided at </a:t>
            </a:r>
            <a:r>
              <a:rPr lang="en-US" dirty="0" smtClean="0"/>
              <a:t>CL for </a:t>
            </a:r>
            <a:r>
              <a:rPr lang="en-US" dirty="0"/>
              <a:t>&gt; 30 days between </a:t>
            </a:r>
            <a:r>
              <a:rPr lang="en-US" dirty="0" smtClean="0"/>
              <a:t>Aug. 1,1953 </a:t>
            </a:r>
            <a:r>
              <a:rPr lang="en-US" dirty="0"/>
              <a:t>to </a:t>
            </a:r>
            <a:r>
              <a:rPr lang="en-US" dirty="0" smtClean="0"/>
              <a:t> Dec. 31, 1987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Veterans on active-duty status assigned to Camp Lejeune</a:t>
            </a:r>
          </a:p>
          <a:p>
            <a:pPr lvl="2"/>
            <a:r>
              <a:rPr lang="en-US" dirty="0"/>
              <a:t>Family Members who were residents on Camp Lejeune or in-utero </a:t>
            </a:r>
            <a:endParaRPr lang="en-US" dirty="0" smtClean="0"/>
          </a:p>
          <a:p>
            <a:r>
              <a:rPr lang="en-US" dirty="0" smtClean="0"/>
              <a:t>VA shall provide hospital care and medical services for 15 covered conditions </a:t>
            </a:r>
            <a:r>
              <a:rPr lang="en-US" sz="2000" b="1" i="1" dirty="0" smtClean="0"/>
              <a:t>notwithstanding that there is insufficient medical evidence to conclude that such illnesses or conditions are attributable to such service.</a:t>
            </a:r>
          </a:p>
          <a:p>
            <a:pPr lvl="2"/>
            <a:r>
              <a:rPr lang="en-US" dirty="0" smtClean="0"/>
              <a:t>Cannot provide care for conditions found to have another cause</a:t>
            </a:r>
          </a:p>
          <a:p>
            <a:pPr lvl="2"/>
            <a:r>
              <a:rPr lang="en-US" dirty="0" smtClean="0"/>
              <a:t>VA is the last payer for family member care (out-of-pocket expenses after other health plan pays.)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 flipV="1">
            <a:off x="457200" y="6400799"/>
            <a:ext cx="8229600" cy="4571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will </a:t>
            </a:r>
            <a:r>
              <a:rPr lang="en-US" dirty="0"/>
              <a:t>be able to continue to receive health care from </a:t>
            </a:r>
            <a:r>
              <a:rPr lang="en-US" dirty="0" smtClean="0"/>
              <a:t>own providers</a:t>
            </a:r>
            <a:r>
              <a:rPr lang="en-US" dirty="0"/>
              <a:t>. VA </a:t>
            </a:r>
            <a:r>
              <a:rPr lang="en-US" dirty="0" smtClean="0"/>
              <a:t>will not be </a:t>
            </a:r>
            <a:r>
              <a:rPr lang="en-US" dirty="0"/>
              <a:t>providing </a:t>
            </a:r>
            <a:r>
              <a:rPr lang="en-US" dirty="0" smtClean="0"/>
              <a:t>direct </a:t>
            </a:r>
            <a:r>
              <a:rPr lang="en-US" dirty="0"/>
              <a:t>health </a:t>
            </a:r>
            <a:r>
              <a:rPr lang="en-US" dirty="0" smtClean="0"/>
              <a:t>care to non-Veterans.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“Don't </a:t>
            </a:r>
            <a:r>
              <a:rPr lang="en-US" dirty="0"/>
              <a:t>cancel your health insurance. This program only covers the 15 health conditions listed above. It doesn't meet the minimum standard for health coverage under the Affordable Care Act. </a:t>
            </a:r>
            <a:r>
              <a:rPr lang="en-US" dirty="0" smtClean="0"/>
              <a:t>“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74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vs. Compensation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Compensation </a:t>
            </a:r>
            <a:r>
              <a:rPr lang="en-US" dirty="0"/>
              <a:t>benefits 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“The </a:t>
            </a:r>
            <a:r>
              <a:rPr lang="en-US" sz="2000" dirty="0"/>
              <a:t>Aug. 6, 2012 law applies to health care, not disability compensation. At this time, there is insufficient scientific and clinical evidence to establish a presumptive association between service at Camp Lejeune during the period of water contamination and the development of certain diseases.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Veterans </a:t>
            </a:r>
            <a:r>
              <a:rPr lang="en-US" sz="2000" dirty="0"/>
              <a:t>may file a claim for disability compensation for health problems they believe are related to exposure to contaminated water at Camp Lejeune. VA decides these claims on a case-by-case basis. </a:t>
            </a:r>
            <a:r>
              <a:rPr lang="en-US" sz="2000" dirty="0" smtClean="0"/>
              <a:t>“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864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15 Conditions in the Health Care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sz="1800" dirty="0" smtClean="0"/>
              <a:t>‘(i) Esophageal cancer.</a:t>
            </a:r>
          </a:p>
          <a:p>
            <a:r>
              <a:rPr lang="en-US" sz="1800" dirty="0" smtClean="0"/>
              <a:t>‘(ii) Lung cancer.</a:t>
            </a:r>
          </a:p>
          <a:p>
            <a:r>
              <a:rPr lang="en-US" sz="1800" dirty="0" smtClean="0"/>
              <a:t>‘(iii) Breast cancer.</a:t>
            </a:r>
          </a:p>
          <a:p>
            <a:r>
              <a:rPr lang="en-US" sz="1800" dirty="0" smtClean="0"/>
              <a:t>‘(iv) Bladder cancer.</a:t>
            </a:r>
          </a:p>
          <a:p>
            <a:r>
              <a:rPr lang="en-US" sz="1800" dirty="0" smtClean="0"/>
              <a:t>‘(v) Kidney cancer.</a:t>
            </a:r>
          </a:p>
          <a:p>
            <a:r>
              <a:rPr lang="en-US" sz="1800" dirty="0" smtClean="0"/>
              <a:t>‘(vi) Leukemia.</a:t>
            </a:r>
          </a:p>
          <a:p>
            <a:r>
              <a:rPr lang="en-US" sz="1800" dirty="0" smtClean="0"/>
              <a:t>‘(vii) Multiple myeloma.</a:t>
            </a:r>
          </a:p>
          <a:p>
            <a:r>
              <a:rPr lang="en-US" sz="1800" dirty="0" smtClean="0"/>
              <a:t>‘(viii) Myleodysplastic syndromes.</a:t>
            </a:r>
          </a:p>
          <a:p>
            <a:r>
              <a:rPr lang="en-US" sz="1800" dirty="0" smtClean="0"/>
              <a:t>‘(ix) Renal toxicity.</a:t>
            </a:r>
          </a:p>
          <a:p>
            <a:r>
              <a:rPr lang="en-US" sz="1800" dirty="0" smtClean="0"/>
              <a:t>‘(x) Hepatic steatosis.</a:t>
            </a:r>
          </a:p>
          <a:p>
            <a:r>
              <a:rPr lang="en-US" sz="1800" dirty="0" smtClean="0"/>
              <a:t>‘(xi) Female infertility.</a:t>
            </a:r>
          </a:p>
          <a:p>
            <a:r>
              <a:rPr lang="en-US" sz="1800" dirty="0" smtClean="0"/>
              <a:t>‘(xii) Miscarriage.</a:t>
            </a:r>
          </a:p>
          <a:p>
            <a:r>
              <a:rPr lang="en-US" sz="1800" dirty="0" smtClean="0"/>
              <a:t>‘(xiii) Scleroderma.</a:t>
            </a:r>
          </a:p>
          <a:p>
            <a:r>
              <a:rPr lang="en-US" sz="1800" dirty="0" smtClean="0"/>
              <a:t>‘(xiv) Neurobehavioral effects.</a:t>
            </a:r>
          </a:p>
          <a:p>
            <a:r>
              <a:rPr lang="en-US" sz="1800" dirty="0" smtClean="0"/>
              <a:t>‘(xv) Non-Hodgkin’s lymphoma.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in decision making in Veteran care vs family member care</a:t>
            </a:r>
          </a:p>
          <a:p>
            <a:r>
              <a:rPr lang="en-US" dirty="0"/>
              <a:t>Clinical input is required for three decision points: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Does the applicant have a medical illness or condition specified in the law?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Is there another cause for the medical illness or condition?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treatments are associated with the medical illness or condition?</a:t>
            </a:r>
          </a:p>
          <a:p>
            <a:r>
              <a:rPr lang="en-US" dirty="0"/>
              <a:t>The Clinical Guidance document and an algorithm has been developed to provide assistance to clinicians in answering these decision points.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291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Decision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To determine if a patient has a condition covered by the law:</a:t>
            </a:r>
          </a:p>
          <a:p>
            <a:pPr lvl="1"/>
            <a:r>
              <a:rPr lang="en-US" sz="1800" dirty="0"/>
              <a:t>Establish whether the patient’s illness meets diagnostic criteria for one of the covered conditions</a:t>
            </a:r>
          </a:p>
          <a:p>
            <a:pPr lvl="1"/>
            <a:r>
              <a:rPr lang="en-US" sz="1800" dirty="0"/>
              <a:t>Establish whether the time of onset  is consistent  an exposure at Camp Lejeune 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Some of the 15 conditions have clear evidence-based </a:t>
            </a:r>
            <a:r>
              <a:rPr lang="en-US" sz="1800" dirty="0" err="1"/>
              <a:t>clinicopathologic</a:t>
            </a:r>
            <a:r>
              <a:rPr lang="en-US" sz="1800" dirty="0"/>
              <a:t> diagnostic criteria </a:t>
            </a:r>
            <a:r>
              <a:rPr lang="en-US" sz="1800" dirty="0" smtClean="0"/>
              <a:t> (</a:t>
            </a:r>
            <a:r>
              <a:rPr lang="en-US" sz="1800" i="1" dirty="0" smtClean="0"/>
              <a:t>cancers</a:t>
            </a:r>
            <a:r>
              <a:rPr lang="en-US" sz="1800" dirty="0" smtClean="0"/>
              <a:t>) while </a:t>
            </a:r>
            <a:r>
              <a:rPr lang="en-US" sz="1800" dirty="0"/>
              <a:t>others are less clearly defined or supported by existing medical scientific </a:t>
            </a:r>
            <a:r>
              <a:rPr lang="en-US" sz="1800" dirty="0" smtClean="0"/>
              <a:t>knowledge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i="1" dirty="0" smtClean="0"/>
              <a:t>renal toxicity, neurobehavioral effects</a:t>
            </a:r>
            <a:r>
              <a:rPr lang="en-US" sz="1800" dirty="0" smtClean="0"/>
              <a:t>.)</a:t>
            </a:r>
            <a:endParaRPr lang="en-US" sz="1800" dirty="0"/>
          </a:p>
          <a:p>
            <a:r>
              <a:rPr lang="en-US" sz="1800" dirty="0"/>
              <a:t>Some well defined but have an onset concurrent with exposure and are unlikely to occur years after exposure to contaminated </a:t>
            </a:r>
            <a:r>
              <a:rPr lang="en-US" sz="1800" dirty="0" smtClean="0"/>
              <a:t>water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i="1" dirty="0" smtClean="0"/>
              <a:t>miscarriage, infertility, hepatic </a:t>
            </a:r>
            <a:r>
              <a:rPr lang="en-US" sz="1800" i="1" dirty="0" err="1" smtClean="0"/>
              <a:t>steatosis</a:t>
            </a:r>
            <a:r>
              <a:rPr lang="en-US" sz="1800" i="1" dirty="0" smtClean="0"/>
              <a:t>, renal toxicity, neurobehavioral effects</a:t>
            </a:r>
            <a:r>
              <a:rPr lang="en-US" sz="1800" dirty="0" smtClean="0"/>
              <a:t>.)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674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Onset affects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73563"/>
          </a:xfrm>
        </p:spPr>
        <p:txBody>
          <a:bodyPr/>
          <a:lstStyle/>
          <a:p>
            <a:r>
              <a:rPr lang="en-US" sz="1800" dirty="0"/>
              <a:t>Covered Conditions: </a:t>
            </a:r>
          </a:p>
          <a:p>
            <a:pPr lvl="1"/>
            <a:r>
              <a:rPr lang="en-US" sz="1800" dirty="0"/>
              <a:t>Hepatic </a:t>
            </a:r>
            <a:r>
              <a:rPr lang="en-US" sz="1800" dirty="0" err="1"/>
              <a:t>Steatosis</a:t>
            </a:r>
            <a:endParaRPr lang="en-US" sz="1800" dirty="0"/>
          </a:p>
          <a:p>
            <a:pPr lvl="1"/>
            <a:r>
              <a:rPr lang="en-US" sz="1800" dirty="0"/>
              <a:t>Reproductive Effects: Miscarriage and Infertility in Women</a:t>
            </a:r>
          </a:p>
          <a:p>
            <a:pPr lvl="1"/>
            <a:r>
              <a:rPr lang="en-US" sz="1800" dirty="0"/>
              <a:t>Neurobehavioral Effects</a:t>
            </a:r>
          </a:p>
          <a:p>
            <a:pPr lvl="1"/>
            <a:r>
              <a:rPr lang="en-US" sz="1800" dirty="0"/>
              <a:t>Renal toxicity</a:t>
            </a:r>
          </a:p>
          <a:p>
            <a:endParaRPr lang="en-US" sz="1800" dirty="0"/>
          </a:p>
          <a:p>
            <a:r>
              <a:rPr lang="en-US" sz="1800" dirty="0" smtClean="0"/>
              <a:t>These conditions </a:t>
            </a:r>
            <a:r>
              <a:rPr lang="en-US" sz="1800" dirty="0"/>
              <a:t>are identified in the scientific literature to occur as a result of </a:t>
            </a:r>
            <a:r>
              <a:rPr lang="en-US" sz="1800" i="1" u="sng" dirty="0"/>
              <a:t>acute exposure to solvents</a:t>
            </a:r>
            <a:r>
              <a:rPr lang="en-US" sz="1800" dirty="0"/>
              <a:t>. The conditions occur during acute exposure or shortly </a:t>
            </a:r>
            <a:r>
              <a:rPr lang="en-US" sz="1800" dirty="0" smtClean="0"/>
              <a:t>thereafter</a:t>
            </a:r>
            <a:r>
              <a:rPr lang="en-US" sz="1800" dirty="0"/>
              <a:t> </a:t>
            </a:r>
            <a:r>
              <a:rPr lang="en-US" sz="1800" dirty="0" smtClean="0"/>
              <a:t>and unlikely months or years after CL.  </a:t>
            </a:r>
            <a:endParaRPr lang="en-US" sz="1800" dirty="0"/>
          </a:p>
          <a:p>
            <a:pPr lvl="1"/>
            <a:r>
              <a:rPr lang="en-US" sz="1800" dirty="0"/>
              <a:t>Hepatic </a:t>
            </a:r>
            <a:r>
              <a:rPr lang="en-US" sz="1800" dirty="0" err="1"/>
              <a:t>steatosis</a:t>
            </a:r>
            <a:r>
              <a:rPr lang="en-US" sz="1800" dirty="0"/>
              <a:t> and neurobehavioral effects </a:t>
            </a:r>
            <a:r>
              <a:rPr lang="en-US" sz="1800" i="1" u="sng" dirty="0"/>
              <a:t>generally resolve after cessation of exposure</a:t>
            </a:r>
            <a:r>
              <a:rPr lang="en-US" sz="1800" dirty="0"/>
              <a:t>.  </a:t>
            </a:r>
          </a:p>
          <a:p>
            <a:pPr lvl="1"/>
            <a:r>
              <a:rPr lang="en-US" sz="1800" dirty="0"/>
              <a:t>Reproductive Effects have been identified to occur </a:t>
            </a:r>
            <a:r>
              <a:rPr lang="en-US" sz="1800" i="1" u="sng" dirty="0"/>
              <a:t>at the time of </a:t>
            </a:r>
            <a:r>
              <a:rPr lang="en-US" sz="1800" i="1" u="sng" dirty="0" smtClean="0"/>
              <a:t>exposure.</a:t>
            </a:r>
            <a:endParaRPr lang="en-US" sz="1800" i="1" u="sng" dirty="0"/>
          </a:p>
          <a:p>
            <a:pPr marL="0" indent="0">
              <a:buNone/>
            </a:pPr>
            <a:r>
              <a:rPr lang="en-US" sz="1800" dirty="0" smtClean="0"/>
              <a:t>If clinician concludes timing of onset of condition is not consistent with exposure to CLCW VA cannot waive copays or reimburse family members.</a:t>
            </a:r>
            <a:endParaRPr lang="en-US" sz="18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00504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TSDR_Divisions_PPT_dark[1]">
  <a:themeElements>
    <a:clrScheme name="ATSDR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7CA295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872991CFDF7D4CA0B765D73E2C1791" ma:contentTypeVersion="2" ma:contentTypeDescription="Create a new document." ma:contentTypeScope="" ma:versionID="e33b116d18e15b20abec067b72edb65e">
  <xsd:schema xmlns:xsd="http://www.w3.org/2001/XMLSchema" xmlns:xs="http://www.w3.org/2001/XMLSchema" xmlns:p="http://schemas.microsoft.com/office/2006/metadata/properties" xmlns:ns2="167789be-508b-4e0a-9188-7b83149d42b5" targetNamespace="http://schemas.microsoft.com/office/2006/metadata/properties" ma:root="true" ma:fieldsID="d1584d4d7d4b07f9b0cfd8a5e25b65a8" ns2:_="">
    <xsd:import namespace="167789be-508b-4e0a-9188-7b83149d42b5"/>
    <xsd:element name="properties">
      <xsd:complexType>
        <xsd:sequence>
          <xsd:element name="documentManagement">
            <xsd:complexType>
              <xsd:all>
                <xsd:element ref="ns2:Autho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789be-508b-4e0a-9188-7b83149d42b5" elementFormDefault="qualified">
    <xsd:import namespace="http://schemas.microsoft.com/office/2006/documentManagement/types"/>
    <xsd:import namespace="http://schemas.microsoft.com/office/infopath/2007/PartnerControls"/>
    <xsd:element name="Author0" ma:index="8" nillable="true" ma:displayName="Contributor" ma:list="UserInfo" ma:SearchPeopleOnly="false" ma:SharePointGroup="0" ma:internalName="Author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Author0 xmlns="167789be-508b-4e0a-9188-7b83149d42b5">
      <UserInfo>
        <DisplayName>Koopmeiners, Michael</DisplayName>
        <AccountId>86</AccountId>
        <AccountType/>
      </UserInfo>
    </Author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033BDE-9E99-47CE-8C8B-E45B99724A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789be-508b-4e0a-9188-7b83149d4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B2F73C-13FF-4A48-87CA-F0DB36CF801D}">
  <ds:schemaRefs>
    <ds:schemaRef ds:uri="http://purl.org/dc/dcmitype/"/>
    <ds:schemaRef ds:uri="http://purl.org/dc/terms/"/>
    <ds:schemaRef ds:uri="http://schemas.microsoft.com/office/2006/metadata/properties"/>
    <ds:schemaRef ds:uri="167789be-508b-4e0a-9188-7b83149d42b5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EC6F1F-62E9-4435-AAF3-6D14BA7EEA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ATSDR_Divisions_PPT_dark[1]</Template>
  <TotalTime>4394</TotalTime>
  <Words>883</Words>
  <Application>Microsoft Office PowerPoint</Application>
  <PresentationFormat>On-screen Show (4:3)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Myriad Web Pro</vt:lpstr>
      <vt:lpstr>Calibri</vt:lpstr>
      <vt:lpstr>Courier New</vt:lpstr>
      <vt:lpstr>Wingdings</vt:lpstr>
      <vt:lpstr>ATSDR_Divisions_PPT_dark[1]</vt:lpstr>
      <vt:lpstr>Custom Design</vt:lpstr>
      <vt:lpstr>Honoring America's Veterans and Caring for Camp Lejeune Families Act of 2012 </vt:lpstr>
      <vt:lpstr>President Obama Signs the “Honoring America's Veterans and Caring for Camp Lejeune Families Act of 2012”   </vt:lpstr>
      <vt:lpstr>SEC. 102. of the “Honoring America’s Veterans and Caring for Camp Lejeune Families Act of 2012”</vt:lpstr>
      <vt:lpstr>Family Members</vt:lpstr>
      <vt:lpstr>Health Care vs. Compensation </vt:lpstr>
      <vt:lpstr>The 15 Conditions in the Health Care Law</vt:lpstr>
      <vt:lpstr>Clinical Eligibility</vt:lpstr>
      <vt:lpstr>Clinical Decision Process</vt:lpstr>
      <vt:lpstr>Onset affects Determination</vt:lpstr>
      <vt:lpstr>Poorly Defined Diagnostic Criteria</vt:lpstr>
      <vt:lpstr>Camp Lejeune Implementation  Steering Committee</vt:lpstr>
      <vt:lpstr>http://www.tftptf.com/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CLCW health care law 9-2014</dc:title>
  <dc:creator>ifz1</dc:creator>
  <cp:lastModifiedBy>Parrillo, Jeffrey M. (VACO)</cp:lastModifiedBy>
  <cp:revision>438</cp:revision>
  <cp:lastPrinted>2012-02-22T20:47:07Z</cp:lastPrinted>
  <dcterms:created xsi:type="dcterms:W3CDTF">2010-07-13T17:26:58Z</dcterms:created>
  <dcterms:modified xsi:type="dcterms:W3CDTF">2016-07-21T13:11:22Z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0x01010023872991CFDF7D4CA0B765D73E2C1791</vt:lpwstr>
  </property>
</Properties>
</file>