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2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7" r:id="rId2"/>
    <p:sldId id="258" r:id="rId3"/>
  </p:sldIdLst>
  <p:sldSz cx="6858000" cy="9144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829" autoAdjust="0"/>
    <p:restoredTop sz="94660"/>
  </p:normalViewPr>
  <p:slideViewPr>
    <p:cSldViewPr>
      <p:cViewPr>
        <p:scale>
          <a:sx n="70" d="100"/>
          <a:sy n="70" d="100"/>
        </p:scale>
        <p:origin x="-2046" y="-44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vacofpc5\beadss$\My%20Documents\CLCW\Data\Charts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vacofpc5\beadss$\My%20Documents\CLCW\Data\Charts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vacofpc5\beadss$\My%20Documents\CLCW\Data\Charts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vacofpc5\beadss$\My%20Documents\CLCW\Data\Chart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600" b="0" i="1" dirty="0"/>
              <a:t>No. Request for Medical Opinions</a:t>
            </a:r>
          </a:p>
          <a:p>
            <a:pPr>
              <a:defRPr/>
            </a:pPr>
            <a:r>
              <a:rPr lang="en-US" sz="1000" b="0" dirty="0"/>
              <a:t>FY</a:t>
            </a:r>
            <a:r>
              <a:rPr lang="en-US" sz="1000" b="0" baseline="0" dirty="0"/>
              <a:t>14</a:t>
            </a:r>
            <a:endParaRPr lang="en-US" sz="1000" b="0" dirty="0"/>
          </a:p>
        </c:rich>
      </c:tx>
      <c:layout>
        <c:manualLayout>
          <c:xMode val="edge"/>
          <c:yMode val="edge"/>
          <c:x val="0.2721766523328068"/>
          <c:y val="1.7550754477245113E-2"/>
        </c:manualLayout>
      </c:layout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chart!$D$1</c:f>
              <c:strCache>
                <c:ptCount val="1"/>
                <c:pt idx="0">
                  <c:v>Request for Medical Opinions</c:v>
                </c:pt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2">
                  <a:lumMod val="50000"/>
                </a:schemeClr>
              </a:solidFill>
            </a:ln>
          </c:spPr>
          <c:invertIfNegative val="0"/>
          <c:dLbls>
            <c:dLbl>
              <c:idx val="5"/>
              <c:spPr/>
              <c:txPr>
                <a:bodyPr/>
                <a:lstStyle/>
                <a:p>
                  <a:pPr>
                    <a:defRPr b="1">
                      <a:solidFill>
                        <a:srgbClr val="FF0000"/>
                      </a:solidFill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chart!$C$9:$C$14</c:f>
              <c:numCache>
                <c:formatCode>mmm\-yy</c:formatCode>
                <c:ptCount val="6"/>
                <c:pt idx="0">
                  <c:v>41548</c:v>
                </c:pt>
                <c:pt idx="1">
                  <c:v>41579</c:v>
                </c:pt>
                <c:pt idx="2">
                  <c:v>41609</c:v>
                </c:pt>
                <c:pt idx="3">
                  <c:v>41640</c:v>
                </c:pt>
                <c:pt idx="4">
                  <c:v>41671</c:v>
                </c:pt>
                <c:pt idx="5">
                  <c:v>41699</c:v>
                </c:pt>
              </c:numCache>
            </c:numRef>
          </c:cat>
          <c:val>
            <c:numRef>
              <c:f>chart!$D$9:$D$14</c:f>
              <c:numCache>
                <c:formatCode>General</c:formatCode>
                <c:ptCount val="6"/>
                <c:pt idx="0">
                  <c:v>185</c:v>
                </c:pt>
                <c:pt idx="1">
                  <c:v>96</c:v>
                </c:pt>
                <c:pt idx="2">
                  <c:v>157</c:v>
                </c:pt>
                <c:pt idx="3">
                  <c:v>120</c:v>
                </c:pt>
                <c:pt idx="4">
                  <c:v>156</c:v>
                </c:pt>
                <c:pt idx="5">
                  <c:v>238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2"/>
        <c:axId val="113281280"/>
        <c:axId val="113283072"/>
      </c:barChart>
      <c:dateAx>
        <c:axId val="113281280"/>
        <c:scaling>
          <c:orientation val="minMax"/>
        </c:scaling>
        <c:delete val="0"/>
        <c:axPos val="b"/>
        <c:numFmt formatCode="mmm\-yy" sourceLinked="1"/>
        <c:majorTickMark val="none"/>
        <c:minorTickMark val="none"/>
        <c:tickLblPos val="nextTo"/>
        <c:crossAx val="113283072"/>
        <c:crosses val="autoZero"/>
        <c:auto val="1"/>
        <c:lblOffset val="100"/>
        <c:baseTimeUnit val="months"/>
      </c:dateAx>
      <c:valAx>
        <c:axId val="113283072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13281280"/>
        <c:crosses val="autoZero"/>
        <c:crossBetween val="between"/>
      </c:valAx>
    </c:plotArea>
    <c:plotVisOnly val="1"/>
    <c:dispBlanksAs val="gap"/>
    <c:showDLblsOverMax val="0"/>
  </c:chart>
  <c:spPr>
    <a:ln>
      <a:solidFill>
        <a:schemeClr val="tx1"/>
      </a:solidFill>
    </a:ln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600" b="0" i="1" dirty="0"/>
              <a:t>No. Completed Medical Opinions</a:t>
            </a:r>
          </a:p>
          <a:p>
            <a:pPr>
              <a:defRPr/>
            </a:pPr>
            <a:r>
              <a:rPr lang="en-US" sz="1000" b="0" dirty="0"/>
              <a:t>FY</a:t>
            </a:r>
            <a:r>
              <a:rPr lang="en-US" sz="1000" b="0" baseline="0" dirty="0"/>
              <a:t>14</a:t>
            </a:r>
            <a:endParaRPr lang="en-US" sz="1000" b="0" dirty="0"/>
          </a:p>
        </c:rich>
      </c:tx>
      <c:layout>
        <c:manualLayout>
          <c:xMode val="edge"/>
          <c:yMode val="edge"/>
          <c:x val="0.27014314005039264"/>
          <c:y val="3.2273840769903764E-2"/>
        </c:manualLayout>
      </c:layout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tx2">
                  <a:lumMod val="50000"/>
                </a:schemeClr>
              </a:solidFill>
            </a:ln>
          </c:spPr>
          <c:invertIfNegative val="0"/>
          <c:dLbls>
            <c:dLbl>
              <c:idx val="5"/>
              <c:spPr/>
              <c:txPr>
                <a:bodyPr/>
                <a:lstStyle/>
                <a:p>
                  <a:pPr>
                    <a:defRPr b="1" baseline="0">
                      <a:solidFill>
                        <a:schemeClr val="tx1"/>
                      </a:solidFill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aseline="0">
                    <a:solidFill>
                      <a:schemeClr val="tx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completed!$B$4:$B$9</c:f>
              <c:numCache>
                <c:formatCode>mmm\-yy</c:formatCode>
                <c:ptCount val="6"/>
                <c:pt idx="0">
                  <c:v>41548</c:v>
                </c:pt>
                <c:pt idx="1">
                  <c:v>41579</c:v>
                </c:pt>
                <c:pt idx="2">
                  <c:v>41609</c:v>
                </c:pt>
                <c:pt idx="3">
                  <c:v>41640</c:v>
                </c:pt>
                <c:pt idx="4">
                  <c:v>41671</c:v>
                </c:pt>
                <c:pt idx="5">
                  <c:v>41699</c:v>
                </c:pt>
              </c:numCache>
            </c:numRef>
          </c:cat>
          <c:val>
            <c:numRef>
              <c:f>completed!$C$4:$C$9</c:f>
              <c:numCache>
                <c:formatCode>General</c:formatCode>
                <c:ptCount val="6"/>
                <c:pt idx="0">
                  <c:v>139</c:v>
                </c:pt>
                <c:pt idx="1">
                  <c:v>130</c:v>
                </c:pt>
                <c:pt idx="2">
                  <c:v>135</c:v>
                </c:pt>
                <c:pt idx="3">
                  <c:v>75</c:v>
                </c:pt>
                <c:pt idx="4">
                  <c:v>120</c:v>
                </c:pt>
                <c:pt idx="5">
                  <c:v>124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2"/>
        <c:axId val="112992640"/>
        <c:axId val="112994176"/>
      </c:barChart>
      <c:dateAx>
        <c:axId val="112992640"/>
        <c:scaling>
          <c:orientation val="minMax"/>
        </c:scaling>
        <c:delete val="0"/>
        <c:axPos val="b"/>
        <c:numFmt formatCode="mmm\-yy" sourceLinked="1"/>
        <c:majorTickMark val="none"/>
        <c:minorTickMark val="none"/>
        <c:tickLblPos val="nextTo"/>
        <c:crossAx val="112994176"/>
        <c:crosses val="autoZero"/>
        <c:auto val="1"/>
        <c:lblOffset val="100"/>
        <c:baseTimeUnit val="months"/>
      </c:dateAx>
      <c:valAx>
        <c:axId val="11299417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12992640"/>
        <c:crosses val="autoZero"/>
        <c:crossBetween val="between"/>
      </c:valAx>
    </c:plotArea>
    <c:plotVisOnly val="1"/>
    <c:dispBlanksAs val="gap"/>
    <c:showDLblsOverMax val="0"/>
  </c:chart>
  <c:spPr>
    <a:ln>
      <a:solidFill>
        <a:schemeClr val="tx1"/>
      </a:solidFill>
    </a:ln>
  </c:sp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600" b="0" i="1" dirty="0"/>
              <a:t>No. Request for Medical Opinions</a:t>
            </a:r>
          </a:p>
          <a:p>
            <a:pPr>
              <a:defRPr/>
            </a:pPr>
            <a:r>
              <a:rPr lang="en-US" sz="1000" b="0" dirty="0"/>
              <a:t>FY</a:t>
            </a:r>
            <a:r>
              <a:rPr lang="en-US" sz="1000" b="0" baseline="0" dirty="0"/>
              <a:t>14</a:t>
            </a:r>
            <a:endParaRPr lang="en-US" sz="1000" b="0" dirty="0"/>
          </a:p>
        </c:rich>
      </c:tx>
      <c:layout>
        <c:manualLayout>
          <c:xMode val="edge"/>
          <c:yMode val="edge"/>
          <c:x val="0.2721766523328068"/>
          <c:y val="1.7550754477245113E-2"/>
        </c:manualLayout>
      </c:layout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chart!$D$1</c:f>
              <c:strCache>
                <c:ptCount val="1"/>
                <c:pt idx="0">
                  <c:v>Request for Medical Opinions</c:v>
                </c:pt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2">
                  <a:lumMod val="50000"/>
                </a:schemeClr>
              </a:solidFill>
            </a:ln>
          </c:spPr>
          <c:invertIfNegative val="0"/>
          <c:dLbls>
            <c:dLbl>
              <c:idx val="5"/>
              <c:spPr/>
              <c:txPr>
                <a:bodyPr/>
                <a:lstStyle/>
                <a:p>
                  <a:pPr>
                    <a:defRPr b="1">
                      <a:solidFill>
                        <a:srgbClr val="FF0000"/>
                      </a:solidFill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chart!$C$9:$C$14</c:f>
              <c:numCache>
                <c:formatCode>mmm\-yy</c:formatCode>
                <c:ptCount val="6"/>
                <c:pt idx="0">
                  <c:v>41548</c:v>
                </c:pt>
                <c:pt idx="1">
                  <c:v>41579</c:v>
                </c:pt>
                <c:pt idx="2">
                  <c:v>41609</c:v>
                </c:pt>
                <c:pt idx="3">
                  <c:v>41640</c:v>
                </c:pt>
                <c:pt idx="4">
                  <c:v>41671</c:v>
                </c:pt>
                <c:pt idx="5">
                  <c:v>41699</c:v>
                </c:pt>
              </c:numCache>
            </c:numRef>
          </c:cat>
          <c:val>
            <c:numRef>
              <c:f>chart!$D$9:$D$14</c:f>
              <c:numCache>
                <c:formatCode>General</c:formatCode>
                <c:ptCount val="6"/>
                <c:pt idx="0">
                  <c:v>185</c:v>
                </c:pt>
                <c:pt idx="1">
                  <c:v>96</c:v>
                </c:pt>
                <c:pt idx="2">
                  <c:v>157</c:v>
                </c:pt>
                <c:pt idx="3">
                  <c:v>120</c:v>
                </c:pt>
                <c:pt idx="4">
                  <c:v>156</c:v>
                </c:pt>
                <c:pt idx="5">
                  <c:v>238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2"/>
        <c:axId val="122944128"/>
        <c:axId val="122962304"/>
      </c:barChart>
      <c:dateAx>
        <c:axId val="122944128"/>
        <c:scaling>
          <c:orientation val="minMax"/>
        </c:scaling>
        <c:delete val="0"/>
        <c:axPos val="b"/>
        <c:numFmt formatCode="mmm\-yy" sourceLinked="1"/>
        <c:majorTickMark val="none"/>
        <c:minorTickMark val="none"/>
        <c:tickLblPos val="nextTo"/>
        <c:crossAx val="122962304"/>
        <c:crosses val="autoZero"/>
        <c:auto val="1"/>
        <c:lblOffset val="100"/>
        <c:baseTimeUnit val="months"/>
      </c:dateAx>
      <c:valAx>
        <c:axId val="122962304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22944128"/>
        <c:crosses val="autoZero"/>
        <c:crossBetween val="between"/>
      </c:valAx>
    </c:plotArea>
    <c:plotVisOnly val="1"/>
    <c:dispBlanksAs val="gap"/>
    <c:showDLblsOverMax val="0"/>
  </c:chart>
  <c:spPr>
    <a:ln>
      <a:solidFill>
        <a:schemeClr val="tx1"/>
      </a:solidFill>
    </a:ln>
  </c:sp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600" b="0" i="1" dirty="0"/>
              <a:t>No. Completed Medical Opinions</a:t>
            </a:r>
          </a:p>
          <a:p>
            <a:pPr>
              <a:defRPr/>
            </a:pPr>
            <a:r>
              <a:rPr lang="en-US" sz="1000" b="0" dirty="0"/>
              <a:t>FY</a:t>
            </a:r>
            <a:r>
              <a:rPr lang="en-US" sz="1000" b="0" baseline="0" dirty="0"/>
              <a:t>14</a:t>
            </a:r>
            <a:endParaRPr lang="en-US" sz="1000" b="0" dirty="0"/>
          </a:p>
        </c:rich>
      </c:tx>
      <c:layout>
        <c:manualLayout>
          <c:xMode val="edge"/>
          <c:yMode val="edge"/>
          <c:x val="0.27014314005039264"/>
          <c:y val="3.2273840769903764E-2"/>
        </c:manualLayout>
      </c:layout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tx2">
                  <a:lumMod val="50000"/>
                </a:schemeClr>
              </a:solidFill>
            </a:ln>
          </c:spPr>
          <c:invertIfNegative val="0"/>
          <c:dLbls>
            <c:dLbl>
              <c:idx val="5"/>
              <c:spPr/>
              <c:txPr>
                <a:bodyPr/>
                <a:lstStyle/>
                <a:p>
                  <a:pPr>
                    <a:defRPr b="1" baseline="0">
                      <a:solidFill>
                        <a:schemeClr val="tx1"/>
                      </a:solidFill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aseline="0">
                    <a:solidFill>
                      <a:schemeClr val="tx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completed!$B$4:$B$9</c:f>
              <c:numCache>
                <c:formatCode>mmm\-yy</c:formatCode>
                <c:ptCount val="6"/>
                <c:pt idx="0">
                  <c:v>41548</c:v>
                </c:pt>
                <c:pt idx="1">
                  <c:v>41579</c:v>
                </c:pt>
                <c:pt idx="2">
                  <c:v>41609</c:v>
                </c:pt>
                <c:pt idx="3">
                  <c:v>41640</c:v>
                </c:pt>
                <c:pt idx="4">
                  <c:v>41671</c:v>
                </c:pt>
                <c:pt idx="5">
                  <c:v>41699</c:v>
                </c:pt>
              </c:numCache>
            </c:numRef>
          </c:cat>
          <c:val>
            <c:numRef>
              <c:f>completed!$C$4:$C$9</c:f>
              <c:numCache>
                <c:formatCode>General</c:formatCode>
                <c:ptCount val="6"/>
                <c:pt idx="0">
                  <c:v>139</c:v>
                </c:pt>
                <c:pt idx="1">
                  <c:v>130</c:v>
                </c:pt>
                <c:pt idx="2">
                  <c:v>135</c:v>
                </c:pt>
                <c:pt idx="3">
                  <c:v>75</c:v>
                </c:pt>
                <c:pt idx="4">
                  <c:v>120</c:v>
                </c:pt>
                <c:pt idx="5">
                  <c:v>124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2"/>
        <c:axId val="123007744"/>
        <c:axId val="123009280"/>
      </c:barChart>
      <c:dateAx>
        <c:axId val="123007744"/>
        <c:scaling>
          <c:orientation val="minMax"/>
        </c:scaling>
        <c:delete val="0"/>
        <c:axPos val="b"/>
        <c:numFmt formatCode="mmm\-yy" sourceLinked="1"/>
        <c:majorTickMark val="none"/>
        <c:minorTickMark val="none"/>
        <c:tickLblPos val="nextTo"/>
        <c:crossAx val="123009280"/>
        <c:crosses val="autoZero"/>
        <c:auto val="1"/>
        <c:lblOffset val="100"/>
        <c:baseTimeUnit val="months"/>
      </c:dateAx>
      <c:valAx>
        <c:axId val="123009280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23007744"/>
        <c:crosses val="autoZero"/>
        <c:crossBetween val="between"/>
      </c:valAx>
    </c:plotArea>
    <c:plotVisOnly val="1"/>
    <c:dispBlanksAs val="gap"/>
    <c:showDLblsOverMax val="0"/>
  </c:chart>
  <c:spPr>
    <a:ln>
      <a:solidFill>
        <a:schemeClr val="tx1"/>
      </a:solidFill>
    </a:ln>
  </c:sp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46E29357-0C2D-4E06-A345-69D4918F27D3}" type="datetimeFigureOut">
              <a:rPr lang="en-US" smtClean="0"/>
              <a:pPr/>
              <a:t>7/21/2016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r>
              <a:rPr lang="en-US" smtClean="0"/>
              <a:t>Office of Disability &amp; Medical Assessment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304E608-7EF5-4841-AC09-D717999CF5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075153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740CEA96-E7C1-4789-A743-248B6B2DBAB2}" type="datetimeFigureOut">
              <a:rPr lang="en-US" smtClean="0"/>
              <a:pPr/>
              <a:t>7/21/2016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97100" y="696913"/>
            <a:ext cx="2616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r>
              <a:rPr lang="en-US" smtClean="0"/>
              <a:t>Office of Disability &amp; Medical Assessment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231BB54-8FAF-41CC-8C95-BDDE2A85F45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89651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31BB54-8FAF-41CC-8C95-BDDE2A85F457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Office of Disability &amp; Medical Assessment</a:t>
            </a:r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31BB54-8FAF-41CC-8C95-BDDE2A85F457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Office of Disability &amp; Medical Assessment</a:t>
            </a:r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A4250-0BD4-4BB1-85D7-229AD21B1229}" type="datetimeFigureOut">
              <a:rPr lang="en-US" smtClean="0"/>
              <a:pPr/>
              <a:t>7/21/2016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925D2-58D4-4177-99A4-649FC76843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A4250-0BD4-4BB1-85D7-229AD21B1229}" type="datetimeFigureOut">
              <a:rPr lang="en-US" smtClean="0"/>
              <a:pPr/>
              <a:t>7/21/2016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925D2-58D4-4177-99A4-649FC76843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A4250-0BD4-4BB1-85D7-229AD21B1229}" type="datetimeFigureOut">
              <a:rPr lang="en-US" smtClean="0"/>
              <a:pPr/>
              <a:t>7/21/2016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925D2-58D4-4177-99A4-649FC76843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A4250-0BD4-4BB1-85D7-229AD21B1229}" type="datetimeFigureOut">
              <a:rPr lang="en-US" smtClean="0"/>
              <a:pPr/>
              <a:t>7/21/2016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925D2-58D4-4177-99A4-649FC76843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A4250-0BD4-4BB1-85D7-229AD21B1229}" type="datetimeFigureOut">
              <a:rPr lang="en-US" smtClean="0"/>
              <a:pPr/>
              <a:t>7/21/2016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925D2-58D4-4177-99A4-649FC76843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A4250-0BD4-4BB1-85D7-229AD21B1229}" type="datetimeFigureOut">
              <a:rPr lang="en-US" smtClean="0"/>
              <a:pPr/>
              <a:t>7/21/2016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925D2-58D4-4177-99A4-649FC76843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A4250-0BD4-4BB1-85D7-229AD21B1229}" type="datetimeFigureOut">
              <a:rPr lang="en-US" smtClean="0"/>
              <a:pPr/>
              <a:t>7/21/2016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925D2-58D4-4177-99A4-649FC76843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A4250-0BD4-4BB1-85D7-229AD21B1229}" type="datetimeFigureOut">
              <a:rPr lang="en-US" smtClean="0"/>
              <a:pPr/>
              <a:t>7/21/2016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925D2-58D4-4177-99A4-649FC76843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A4250-0BD4-4BB1-85D7-229AD21B1229}" type="datetimeFigureOut">
              <a:rPr lang="en-US" smtClean="0"/>
              <a:pPr/>
              <a:t>7/21/2016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925D2-58D4-4177-99A4-649FC76843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A4250-0BD4-4BB1-85D7-229AD21B1229}" type="datetimeFigureOut">
              <a:rPr lang="en-US" smtClean="0"/>
              <a:pPr/>
              <a:t>7/21/2016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925D2-58D4-4177-99A4-649FC76843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A4250-0BD4-4BB1-85D7-229AD21B1229}" type="datetimeFigureOut">
              <a:rPr lang="en-US" smtClean="0"/>
              <a:pPr/>
              <a:t>7/21/2016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925D2-58D4-4177-99A4-649FC76843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BA4250-0BD4-4BB1-85D7-229AD21B1229}" type="datetimeFigureOut">
              <a:rPr lang="en-US" smtClean="0"/>
              <a:pPr/>
              <a:t>7/21/2016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B925D2-58D4-4177-99A4-649FC76843C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304800" y="797004"/>
            <a:ext cx="6248400" cy="830997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0">
              <a:buFont typeface="Arial" pitchFamily="34" charset="0"/>
              <a:buChar char="•"/>
            </a:pPr>
            <a:r>
              <a:rPr lang="en-US" sz="1200" dirty="0"/>
              <a:t> </a:t>
            </a:r>
            <a:r>
              <a:rPr lang="en-US" sz="1200" dirty="0" smtClean="0"/>
              <a:t>We have been experiencing an increase in receipts of medical opinion request since Jan 2014.</a:t>
            </a:r>
          </a:p>
          <a:p>
            <a:pPr lvl="0"/>
            <a:endParaRPr lang="en-US" sz="600" dirty="0" smtClean="0"/>
          </a:p>
          <a:p>
            <a:pPr lvl="0">
              <a:buFont typeface="Arial" pitchFamily="34" charset="0"/>
              <a:buChar char="•"/>
            </a:pPr>
            <a:r>
              <a:rPr lang="en-US" sz="1200" dirty="0" smtClean="0"/>
              <a:t>The number of exams in category 45-54 increased </a:t>
            </a:r>
            <a:r>
              <a:rPr lang="en-US" sz="1200" b="1" dirty="0" smtClean="0">
                <a:solidFill>
                  <a:srgbClr val="00B050"/>
                </a:solidFill>
              </a:rPr>
              <a:t>29%</a:t>
            </a:r>
            <a:r>
              <a:rPr lang="en-US" sz="1200" dirty="0" smtClean="0">
                <a:solidFill>
                  <a:srgbClr val="00B050"/>
                </a:solidFill>
              </a:rPr>
              <a:t> </a:t>
            </a:r>
            <a:r>
              <a:rPr lang="en-US" sz="1200" dirty="0" smtClean="0"/>
              <a:t>since the last report, from 110 to 78.</a:t>
            </a:r>
          </a:p>
          <a:p>
            <a:pPr lvl="0"/>
            <a:endParaRPr lang="en-US" sz="600" dirty="0" smtClean="0"/>
          </a:p>
          <a:p>
            <a:pPr lvl="0">
              <a:buFont typeface="Arial" pitchFamily="34" charset="0"/>
              <a:buChar char="•"/>
            </a:pPr>
            <a:r>
              <a:rPr lang="en-US" sz="1200" dirty="0" smtClean="0"/>
              <a:t> 50 cases are pending SME assignment, oldest case is pending 9 days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200150" y="228600"/>
            <a:ext cx="4457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Camp Lejeune Contaminated Water Project</a:t>
            </a:r>
          </a:p>
          <a:p>
            <a:pPr algn="ctr"/>
            <a:r>
              <a:rPr lang="en-US" sz="1000" dirty="0" smtClean="0"/>
              <a:t>FY14: Oct-Mar 2014</a:t>
            </a:r>
            <a:endParaRPr lang="en-US" sz="1000" dirty="0"/>
          </a:p>
        </p:txBody>
      </p:sp>
      <p:sp>
        <p:nvSpPr>
          <p:cNvPr id="12" name="TextBox 11"/>
          <p:cNvSpPr txBox="1"/>
          <p:nvPr/>
        </p:nvSpPr>
        <p:spPr>
          <a:xfrm>
            <a:off x="304800" y="6781800"/>
            <a:ext cx="2667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 smtClean="0"/>
              <a:t>Pending Workload by Site</a:t>
            </a:r>
            <a:endParaRPr lang="en-US" sz="1600" i="1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5305536"/>
              </p:ext>
            </p:extLst>
          </p:nvPr>
        </p:nvGraphicFramePr>
        <p:xfrm>
          <a:off x="287079" y="7086600"/>
          <a:ext cx="6245352" cy="18288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76579"/>
                <a:gridCol w="1962825"/>
                <a:gridCol w="1605948"/>
              </a:tblGrid>
              <a:tr h="166417"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1" u="none" strike="noStrike" dirty="0">
                          <a:effectLst/>
                        </a:rPr>
                        <a:t>Site Name</a:t>
                      </a:r>
                      <a:endParaRPr lang="en-US" sz="1100" b="1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1" u="none" strike="noStrike" dirty="0" smtClean="0">
                          <a:effectLst/>
                        </a:rPr>
                        <a:t>No. Cases</a:t>
                      </a:r>
                      <a:endParaRPr lang="en-US" sz="1100" b="1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1" u="none" strike="noStrike" dirty="0" smtClean="0">
                          <a:effectLst/>
                        </a:rPr>
                        <a:t>No. SME’s</a:t>
                      </a:r>
                      <a:endParaRPr lang="en-US" sz="1100" b="1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Ft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 Drum, NY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Ft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 Wainwright, AK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Ft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 Meade, MD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8859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Portsmouth 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NMC, VA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Lewis 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JB, WA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Ft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 Bliss, TX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Ft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 Bragg, NC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Heidelberg 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MEDDAC, Germany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Richardson 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JB, AK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87168733"/>
              </p:ext>
            </p:extLst>
          </p:nvPr>
        </p:nvGraphicFramePr>
        <p:xfrm>
          <a:off x="306324" y="1828800"/>
          <a:ext cx="6245352" cy="228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3" name="Chart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34827818"/>
              </p:ext>
            </p:extLst>
          </p:nvPr>
        </p:nvGraphicFramePr>
        <p:xfrm>
          <a:off x="336201" y="4343400"/>
          <a:ext cx="6245352" cy="228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1200150" y="228600"/>
            <a:ext cx="4457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Camp Lejeune Contaminated Water Project</a:t>
            </a:r>
          </a:p>
          <a:p>
            <a:pPr algn="ctr"/>
            <a:r>
              <a:rPr lang="en-US" sz="1000" dirty="0" smtClean="0"/>
              <a:t>FY14: Oct-Mar 2014</a:t>
            </a:r>
            <a:endParaRPr lang="en-US" sz="1000" dirty="0"/>
          </a:p>
        </p:txBody>
      </p:sp>
      <p:sp>
        <p:nvSpPr>
          <p:cNvPr id="12" name="TextBox 11"/>
          <p:cNvSpPr txBox="1"/>
          <p:nvPr/>
        </p:nvSpPr>
        <p:spPr>
          <a:xfrm>
            <a:off x="6892705" y="5300246"/>
            <a:ext cx="2667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 smtClean="0"/>
              <a:t>Pending Workload by Site</a:t>
            </a:r>
            <a:endParaRPr lang="en-US" sz="1600" i="1" dirty="0"/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79012132"/>
              </p:ext>
            </p:extLst>
          </p:nvPr>
        </p:nvGraphicFramePr>
        <p:xfrm>
          <a:off x="306324" y="838200"/>
          <a:ext cx="6245352" cy="21031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3" name="Chart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90430782"/>
              </p:ext>
            </p:extLst>
          </p:nvPr>
        </p:nvGraphicFramePr>
        <p:xfrm>
          <a:off x="316957" y="3188233"/>
          <a:ext cx="6245352" cy="21031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953254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2090</TotalTime>
  <Words>197</Words>
  <Application>Microsoft Office PowerPoint</Application>
  <PresentationFormat>On-screen Show (4:3)</PresentationFormat>
  <Paragraphs>57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DVA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vacocherrs</dc:creator>
  <cp:lastModifiedBy>Parrillo, Jeffrey M. (VACO)</cp:lastModifiedBy>
  <cp:revision>186</cp:revision>
  <dcterms:created xsi:type="dcterms:W3CDTF">2012-09-05T12:44:45Z</dcterms:created>
  <dcterms:modified xsi:type="dcterms:W3CDTF">2016-07-21T13:55:43Z</dcterms:modified>
</cp:coreProperties>
</file>